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7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6699"/>
    <a:srgbClr val="CC99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0857" y="188640"/>
            <a:ext cx="8354291" cy="202523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ru-RU" sz="1300" dirty="0" smtClean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200" dirty="0" smtClean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1200" dirty="0" smtClean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200" dirty="0" smtClean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Департамент образования администрации города Нижнего Новгорода</a:t>
            </a:r>
          </a:p>
          <a:p>
            <a:pPr>
              <a:spcBef>
                <a:spcPts val="0"/>
              </a:spcBef>
            </a:pPr>
            <a:r>
              <a:rPr lang="ru-RU" sz="8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lang="ru-RU" sz="800" dirty="0" smtClean="0"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</a:t>
            </a:r>
            <a: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«Детский сад № 62»</a:t>
            </a:r>
            <a: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(МАДОУ «Детский сад № 62»)</a:t>
            </a:r>
            <a:endParaRPr lang="ru-RU" sz="1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14975" y="1916832"/>
            <a:ext cx="7992888" cy="2592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ru-RU" sz="2600" b="1" dirty="0" smtClean="0">
              <a:solidFill>
                <a:srgbClr val="000066"/>
              </a:solidFill>
              <a:latin typeface="Georgia" panose="02040502050405020303" pitchFamily="18" charset="0"/>
            </a:endParaRPr>
          </a:p>
          <a:p>
            <a:pPr>
              <a:spcBef>
                <a:spcPts val="0"/>
              </a:spcBef>
            </a:pPr>
            <a:r>
              <a:rPr lang="ru-RU" sz="2600" b="1" dirty="0" smtClean="0">
                <a:solidFill>
                  <a:srgbClr val="000066"/>
                </a:solidFill>
                <a:latin typeface="Georgia" panose="02040502050405020303" pitchFamily="18" charset="0"/>
              </a:rPr>
              <a:t>ОТЧЕТ</a:t>
            </a:r>
          </a:p>
          <a:p>
            <a:pPr>
              <a:spcBef>
                <a:spcPts val="0"/>
              </a:spcBef>
            </a:pPr>
            <a:r>
              <a:rPr lang="ru-RU" sz="2200" b="1" dirty="0" smtClean="0">
                <a:solidFill>
                  <a:srgbClr val="000066"/>
                </a:solidFill>
                <a:latin typeface="Georgia" panose="02040502050405020303" pitchFamily="18" charset="0"/>
              </a:rPr>
              <a:t>о деятельности </a:t>
            </a:r>
            <a:r>
              <a:rPr lang="ru-RU" sz="2200" b="1" dirty="0">
                <a:solidFill>
                  <a:srgbClr val="000066"/>
                </a:solidFill>
                <a:latin typeface="Georgia" panose="02040502050405020303" pitchFamily="18" charset="0"/>
              </a:rPr>
              <a:t>городского ресурсного центра Муниципального автономного дошкольного образовательного учреждения «Детский сад № 62» </a:t>
            </a:r>
            <a:r>
              <a:rPr lang="ru-RU" sz="2200" b="1" dirty="0" smtClean="0">
                <a:solidFill>
                  <a:srgbClr val="000066"/>
                </a:solidFill>
                <a:latin typeface="Georgia" panose="02040502050405020303" pitchFamily="18" charset="0"/>
              </a:rPr>
              <a:t>города </a:t>
            </a:r>
            <a:r>
              <a:rPr lang="ru-RU" sz="2200" b="1" dirty="0">
                <a:solidFill>
                  <a:srgbClr val="000066"/>
                </a:solidFill>
                <a:latin typeface="Georgia" panose="02040502050405020303" pitchFamily="18" charset="0"/>
              </a:rPr>
              <a:t>Нижнего </a:t>
            </a:r>
            <a:r>
              <a:rPr lang="ru-RU" sz="2200" b="1" dirty="0" smtClean="0">
                <a:solidFill>
                  <a:srgbClr val="000066"/>
                </a:solidFill>
                <a:latin typeface="Georgia" panose="02040502050405020303" pitchFamily="18" charset="0"/>
              </a:rPr>
              <a:t>Новгорода</a:t>
            </a:r>
          </a:p>
          <a:p>
            <a:pPr>
              <a:spcBef>
                <a:spcPts val="0"/>
              </a:spcBef>
            </a:pPr>
            <a:r>
              <a:rPr lang="ru-RU" sz="2200" b="1" dirty="0" smtClean="0">
                <a:solidFill>
                  <a:srgbClr val="000066"/>
                </a:solidFill>
                <a:latin typeface="Georgia" panose="02040502050405020303" pitchFamily="18" charset="0"/>
              </a:rPr>
              <a:t>«Реализация </a:t>
            </a:r>
            <a:r>
              <a:rPr lang="ru-RU" sz="2200" b="1" dirty="0">
                <a:solidFill>
                  <a:srgbClr val="000066"/>
                </a:solidFill>
                <a:latin typeface="Georgia" panose="02040502050405020303" pitchFamily="18" charset="0"/>
              </a:rPr>
              <a:t>модели экономического образования детей дошкольного возраста</a:t>
            </a:r>
            <a:r>
              <a:rPr lang="ru-RU" sz="2200" b="1" dirty="0" smtClean="0">
                <a:solidFill>
                  <a:srgbClr val="000066"/>
                </a:solidFill>
                <a:latin typeface="Georgia" panose="02040502050405020303" pitchFamily="18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ru-RU" sz="2200" b="1" dirty="0" smtClean="0">
                <a:solidFill>
                  <a:srgbClr val="000066"/>
                </a:solidFill>
                <a:latin typeface="Georgia" panose="02040502050405020303" pitchFamily="18" charset="0"/>
              </a:rPr>
              <a:t>за 2025 год</a:t>
            </a:r>
            <a:endParaRPr lang="ru-RU" sz="2200" b="1" dirty="0">
              <a:solidFill>
                <a:srgbClr val="000066"/>
              </a:solidFill>
              <a:latin typeface="Georgia" panose="02040502050405020303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203848" y="6237312"/>
            <a:ext cx="2952328" cy="457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rgbClr val="000066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город Нижний Новгород</a:t>
            </a:r>
          </a:p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rgbClr val="000066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2025 год</a:t>
            </a:r>
            <a:endParaRPr lang="ru-RU" sz="1400" b="1" dirty="0">
              <a:solidFill>
                <a:srgbClr val="000066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641" y="188640"/>
            <a:ext cx="466725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652120" y="4653136"/>
            <a:ext cx="324036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ru-RU" sz="1600" b="1" dirty="0" smtClean="0">
                <a:solidFill>
                  <a:srgbClr val="000066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Руководитель ГРЦ</a:t>
            </a:r>
          </a:p>
          <a:p>
            <a:pPr algn="r">
              <a:spcBef>
                <a:spcPts val="0"/>
              </a:spcBef>
            </a:pPr>
            <a:r>
              <a:rPr lang="ru-RU" sz="1600" b="1" dirty="0" smtClean="0">
                <a:solidFill>
                  <a:srgbClr val="000066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заведующий МАДОУ «Детский сад № 62»</a:t>
            </a:r>
          </a:p>
          <a:p>
            <a:pPr algn="r">
              <a:spcBef>
                <a:spcPts val="0"/>
              </a:spcBef>
            </a:pPr>
            <a:r>
              <a:rPr lang="ru-RU" sz="1600" b="1" dirty="0" smtClean="0">
                <a:solidFill>
                  <a:srgbClr val="000066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Синева Наталья Юрьевна</a:t>
            </a:r>
            <a:endParaRPr lang="ru-RU" sz="1600" b="1" dirty="0">
              <a:solidFill>
                <a:srgbClr val="000066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33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Заголовок 1"/>
          <p:cNvSpPr txBox="1">
            <a:spLocks/>
          </p:cNvSpPr>
          <p:nvPr/>
        </p:nvSpPr>
        <p:spPr>
          <a:xfrm>
            <a:off x="518469" y="44624"/>
            <a:ext cx="8219256" cy="115212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800000"/>
                </a:solidFill>
                <a:latin typeface="Georgia" pitchFamily="18" charset="0"/>
              </a:rPr>
              <a:t>ЦЕЛЬ ДЕЯТЕЛЬНОСТИ, СТРАТЕГИЧЕСКИЕ ЗАДАЧИ ГРЦ</a:t>
            </a:r>
            <a:endParaRPr lang="ru-RU" sz="3200" b="1" dirty="0">
              <a:solidFill>
                <a:srgbClr val="800000"/>
              </a:solidFill>
              <a:latin typeface="Georgia" pitchFamily="18" charset="0"/>
            </a:endParaRPr>
          </a:p>
        </p:txBody>
      </p:sp>
      <p:grpSp>
        <p:nvGrpSpPr>
          <p:cNvPr id="40" name="Group 19">
            <a:extLst>
              <a:ext uri="{FF2B5EF4-FFF2-40B4-BE49-F238E27FC236}">
                <a16:creationId xmlns:a16="http://schemas.microsoft.com/office/drawing/2014/main" xmlns="" id="{69FFB860-F1FF-7200-7358-051D752CEACF}"/>
              </a:ext>
            </a:extLst>
          </p:cNvPr>
          <p:cNvGrpSpPr/>
          <p:nvPr/>
        </p:nvGrpSpPr>
        <p:grpSpPr>
          <a:xfrm>
            <a:off x="2018097" y="2254892"/>
            <a:ext cx="720000" cy="2819874"/>
            <a:chOff x="2834071" y="2249083"/>
            <a:chExt cx="720000" cy="2819874"/>
          </a:xfrm>
        </p:grpSpPr>
        <p:cxnSp>
          <p:nvCxnSpPr>
            <p:cNvPr id="41" name="Straight Connector 8">
              <a:extLst>
                <a:ext uri="{FF2B5EF4-FFF2-40B4-BE49-F238E27FC236}">
                  <a16:creationId xmlns:a16="http://schemas.microsoft.com/office/drawing/2014/main" xmlns="" id="{77B6511C-3255-6CE0-4BA4-C0BF359130AB}"/>
                </a:ext>
              </a:extLst>
            </p:cNvPr>
            <p:cNvCxnSpPr>
              <a:cxnSpLocks/>
            </p:cNvCxnSpPr>
            <p:nvPr/>
          </p:nvCxnSpPr>
          <p:spPr>
            <a:xfrm>
              <a:off x="2834071" y="2249083"/>
              <a:ext cx="720000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12">
              <a:extLst>
                <a:ext uri="{FF2B5EF4-FFF2-40B4-BE49-F238E27FC236}">
                  <a16:creationId xmlns:a16="http://schemas.microsoft.com/office/drawing/2014/main" xmlns="" id="{1CEF05BB-DFDB-8493-2D3D-E869D563F357}"/>
                </a:ext>
              </a:extLst>
            </p:cNvPr>
            <p:cNvCxnSpPr>
              <a:cxnSpLocks/>
            </p:cNvCxnSpPr>
            <p:nvPr/>
          </p:nvCxnSpPr>
          <p:spPr>
            <a:xfrm>
              <a:off x="2834071" y="5068957"/>
              <a:ext cx="720000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13">
              <a:extLst>
                <a:ext uri="{FF2B5EF4-FFF2-40B4-BE49-F238E27FC236}">
                  <a16:creationId xmlns:a16="http://schemas.microsoft.com/office/drawing/2014/main" xmlns="" id="{016ED9D7-E424-6022-179A-B58A1D7F28C3}"/>
                </a:ext>
              </a:extLst>
            </p:cNvPr>
            <p:cNvCxnSpPr>
              <a:cxnSpLocks/>
            </p:cNvCxnSpPr>
            <p:nvPr/>
          </p:nvCxnSpPr>
          <p:spPr>
            <a:xfrm>
              <a:off x="3554071" y="2249083"/>
              <a:ext cx="0" cy="2819874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Straight Connector 18">
            <a:extLst>
              <a:ext uri="{FF2B5EF4-FFF2-40B4-BE49-F238E27FC236}">
                <a16:creationId xmlns:a16="http://schemas.microsoft.com/office/drawing/2014/main" xmlns="" id="{25BE0C15-2BE0-8A0C-69B3-C1206EE6A98A}"/>
              </a:ext>
            </a:extLst>
          </p:cNvPr>
          <p:cNvCxnSpPr>
            <a:cxnSpLocks/>
          </p:cNvCxnSpPr>
          <p:nvPr/>
        </p:nvCxnSpPr>
        <p:spPr>
          <a:xfrm>
            <a:off x="2738097" y="3664829"/>
            <a:ext cx="720000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 27">
            <a:extLst>
              <a:ext uri="{FF2B5EF4-FFF2-40B4-BE49-F238E27FC236}">
                <a16:creationId xmlns:a16="http://schemas.microsoft.com/office/drawing/2014/main" xmlns="" id="{99C775E2-1B6E-9157-1F4F-67D37429B266}"/>
              </a:ext>
            </a:extLst>
          </p:cNvPr>
          <p:cNvGrpSpPr/>
          <p:nvPr/>
        </p:nvGrpSpPr>
        <p:grpSpPr>
          <a:xfrm flipH="1">
            <a:off x="5762097" y="2254892"/>
            <a:ext cx="1440000" cy="2819874"/>
            <a:chOff x="7700206" y="2687681"/>
            <a:chExt cx="1440000" cy="2819874"/>
          </a:xfrm>
        </p:grpSpPr>
        <p:cxnSp>
          <p:nvCxnSpPr>
            <p:cNvPr id="81" name="Straight Connector 26">
              <a:extLst>
                <a:ext uri="{FF2B5EF4-FFF2-40B4-BE49-F238E27FC236}">
                  <a16:creationId xmlns:a16="http://schemas.microsoft.com/office/drawing/2014/main" xmlns="" id="{5CBF7027-6819-5E0F-90E6-7C0038B298CF}"/>
                </a:ext>
              </a:extLst>
            </p:cNvPr>
            <p:cNvCxnSpPr>
              <a:cxnSpLocks/>
            </p:cNvCxnSpPr>
            <p:nvPr/>
          </p:nvCxnSpPr>
          <p:spPr>
            <a:xfrm>
              <a:off x="8420206" y="4097618"/>
              <a:ext cx="720000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 20">
              <a:extLst>
                <a:ext uri="{FF2B5EF4-FFF2-40B4-BE49-F238E27FC236}">
                  <a16:creationId xmlns:a16="http://schemas.microsoft.com/office/drawing/2014/main" xmlns="" id="{C27724BF-A827-CF64-8C6E-B7E029523E56}"/>
                </a:ext>
              </a:extLst>
            </p:cNvPr>
            <p:cNvGrpSpPr/>
            <p:nvPr/>
          </p:nvGrpSpPr>
          <p:grpSpPr>
            <a:xfrm>
              <a:off x="7700206" y="2687681"/>
              <a:ext cx="720000" cy="2819874"/>
              <a:chOff x="2834071" y="2249083"/>
              <a:chExt cx="720000" cy="2819874"/>
            </a:xfrm>
          </p:grpSpPr>
          <p:cxnSp>
            <p:nvCxnSpPr>
              <p:cNvPr id="82" name="Straight Connector 21">
                <a:extLst>
                  <a:ext uri="{FF2B5EF4-FFF2-40B4-BE49-F238E27FC236}">
                    <a16:creationId xmlns:a16="http://schemas.microsoft.com/office/drawing/2014/main" xmlns="" id="{829AC58D-B0AC-12C3-BC5E-D1F96E14C3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4071" y="2249083"/>
                <a:ext cx="720000" cy="0"/>
              </a:xfrm>
              <a:prstGeom prst="line">
                <a:avLst/>
              </a:prstGeom>
              <a:ln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24">
                <a:extLst>
                  <a:ext uri="{FF2B5EF4-FFF2-40B4-BE49-F238E27FC236}">
                    <a16:creationId xmlns:a16="http://schemas.microsoft.com/office/drawing/2014/main" xmlns="" id="{04972306-0D59-193A-0417-7E57A2897E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4071" y="5068957"/>
                <a:ext cx="720000" cy="0"/>
              </a:xfrm>
              <a:prstGeom prst="line">
                <a:avLst/>
              </a:prstGeom>
              <a:ln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25">
                <a:extLst>
                  <a:ext uri="{FF2B5EF4-FFF2-40B4-BE49-F238E27FC236}">
                    <a16:creationId xmlns:a16="http://schemas.microsoft.com/office/drawing/2014/main" xmlns="" id="{BF83E18E-F595-A75A-5E0B-2F70CA38B9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54071" y="2249083"/>
                <a:ext cx="0" cy="2819874"/>
              </a:xfrm>
              <a:prstGeom prst="line">
                <a:avLst/>
              </a:prstGeom>
              <a:ln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8EF8AF79-0163-888B-E6EF-30277ED78C26}"/>
              </a:ext>
            </a:extLst>
          </p:cNvPr>
          <p:cNvSpPr txBox="1"/>
          <p:nvPr/>
        </p:nvSpPr>
        <p:spPr>
          <a:xfrm>
            <a:off x="437559" y="1425754"/>
            <a:ext cx="2052000" cy="203132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rgbClr val="000066"/>
                </a:solidFill>
                <a:latin typeface="Georgia" pitchFamily="18" charset="0"/>
              </a:rPr>
              <a:t>Содействие развитию муниципальной системы образования</a:t>
            </a:r>
          </a:p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rgbClr val="000066"/>
                </a:solidFill>
                <a:latin typeface="Georgia" pitchFamily="18" charset="0"/>
              </a:rPr>
              <a:t>(в области экономического образования детей дошкольного возраста)</a:t>
            </a:r>
            <a:endParaRPr lang="en-US" sz="1400" b="1" dirty="0">
              <a:solidFill>
                <a:srgbClr val="000066"/>
              </a:solidFill>
              <a:latin typeface="Georgia" pitchFamily="18" charset="0"/>
              <a:ea typeface="Roboto" panose="02000000000000000000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F5C83E81-26B3-491B-84C8-D85FA4C4582E}"/>
              </a:ext>
            </a:extLst>
          </p:cNvPr>
          <p:cNvSpPr txBox="1"/>
          <p:nvPr/>
        </p:nvSpPr>
        <p:spPr>
          <a:xfrm>
            <a:off x="436249" y="4366116"/>
            <a:ext cx="2052000" cy="183742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rgbClr val="000066"/>
                </a:solidFill>
                <a:latin typeface="Georgia" pitchFamily="18" charset="0"/>
              </a:rPr>
              <a:t>Тиражирование (распространение) положительного практико-ориентированного опыта ГРЦ с использованием разных средств коммуникации</a:t>
            </a:r>
            <a:endParaRPr lang="en-US" sz="1400" b="1" dirty="0">
              <a:solidFill>
                <a:srgbClr val="000066"/>
              </a:solidFill>
              <a:latin typeface="Georgia" pitchFamily="18" charset="0"/>
              <a:ea typeface="Roboto" panose="02000000000000000000" pitchFamily="2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9FDA7D30-35B6-ED5F-2E71-D7D42549102F}"/>
              </a:ext>
            </a:extLst>
          </p:cNvPr>
          <p:cNvSpPr txBox="1"/>
          <p:nvPr/>
        </p:nvSpPr>
        <p:spPr>
          <a:xfrm>
            <a:off x="6842097" y="1196752"/>
            <a:ext cx="2052000" cy="279307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300" b="1" dirty="0">
                <a:solidFill>
                  <a:srgbClr val="000066"/>
                </a:solidFill>
                <a:latin typeface="Georgia" pitchFamily="18" charset="0"/>
                <a:ea typeface="Roboto" panose="02000000000000000000" pitchFamily="2" charset="0"/>
              </a:rPr>
              <a:t>Распространение опыта педагогических работ (педагогических методик и технологий) в области экономического образования детей дошкольного возраста, презентация обобщенного опыта работы</a:t>
            </a:r>
            <a:endParaRPr lang="en-US" sz="1300" b="1" dirty="0">
              <a:solidFill>
                <a:srgbClr val="000066"/>
              </a:solidFill>
              <a:latin typeface="Georgia" pitchFamily="18" charset="0"/>
              <a:ea typeface="Roboto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99599C37-D7A6-FCC3-F9BF-40B16EB5F8E8}"/>
              </a:ext>
            </a:extLst>
          </p:cNvPr>
          <p:cNvSpPr txBox="1"/>
          <p:nvPr/>
        </p:nvSpPr>
        <p:spPr>
          <a:xfrm>
            <a:off x="6799527" y="4366116"/>
            <a:ext cx="2052000" cy="222522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rgbClr val="000066"/>
                </a:solidFill>
                <a:latin typeface="Georgia" pitchFamily="18" charset="0"/>
              </a:rPr>
              <a:t>Привлечение социальных партнеров, расширение доли их участия в деятельности ДОО в области экономического образования детей дошкольного возраста</a:t>
            </a:r>
            <a:endParaRPr lang="zh-CN" altLang="en-US" sz="1400" b="1" dirty="0">
              <a:solidFill>
                <a:srgbClr val="000066"/>
              </a:solidFill>
              <a:latin typeface="Georgia" pitchFamily="18" charset="0"/>
              <a:sym typeface="+mn-lt"/>
            </a:endParaRPr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xmlns="" id="{15A10B43-1A64-1CAE-969B-EBAAF214B962}"/>
              </a:ext>
            </a:extLst>
          </p:cNvPr>
          <p:cNvSpPr/>
          <p:nvPr/>
        </p:nvSpPr>
        <p:spPr>
          <a:xfrm>
            <a:off x="3098097" y="2044829"/>
            <a:ext cx="3060000" cy="32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26850EA4-C115-412B-707C-239C03FF7628}"/>
              </a:ext>
            </a:extLst>
          </p:cNvPr>
          <p:cNvSpPr txBox="1"/>
          <p:nvPr/>
        </p:nvSpPr>
        <p:spPr>
          <a:xfrm>
            <a:off x="3184075" y="2441417"/>
            <a:ext cx="2888043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800000"/>
                </a:solidFill>
                <a:latin typeface="Georgia" pitchFamily="18" charset="0"/>
                <a:ea typeface="Roboto" panose="02000000000000000000" pitchFamily="2" charset="0"/>
              </a:rPr>
              <a:t>Предоставление </a:t>
            </a:r>
            <a:r>
              <a:rPr lang="ru-RU" sz="1700" b="1" dirty="0">
                <a:solidFill>
                  <a:srgbClr val="800000"/>
                </a:solidFill>
                <a:latin typeface="Georgia" pitchFamily="18" charset="0"/>
                <a:ea typeface="Roboto" panose="02000000000000000000" pitchFamily="2" charset="0"/>
              </a:rPr>
              <a:t>комплекса адресных, дифференцированных услуг педагогическим работникам муниципальных дошкольных образовательных организаций </a:t>
            </a:r>
            <a:r>
              <a:rPr lang="ru-RU" sz="1700" b="1" dirty="0" smtClean="0">
                <a:solidFill>
                  <a:srgbClr val="800000"/>
                </a:solidFill>
                <a:latin typeface="Georgia" pitchFamily="18" charset="0"/>
                <a:ea typeface="Roboto" panose="02000000000000000000" pitchFamily="2" charset="0"/>
              </a:rPr>
              <a:t>города</a:t>
            </a:r>
            <a:endParaRPr lang="en-US" sz="1700" b="1" dirty="0">
              <a:solidFill>
                <a:srgbClr val="800000"/>
              </a:solidFill>
              <a:latin typeface="Georgia" pitchFamily="18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97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0">
            <a:extLst>
              <a:ext uri="{FF2B5EF4-FFF2-40B4-BE49-F238E27FC236}">
                <a16:creationId xmlns:a16="http://schemas.microsoft.com/office/drawing/2014/main" xmlns="" id="{59CCCF42-933F-229F-36B8-4B9C1E02D16D}"/>
              </a:ext>
            </a:extLst>
          </p:cNvPr>
          <p:cNvGrpSpPr/>
          <p:nvPr/>
        </p:nvGrpSpPr>
        <p:grpSpPr>
          <a:xfrm>
            <a:off x="336604" y="1108109"/>
            <a:ext cx="4140001" cy="1476000"/>
            <a:chOff x="805492" y="1735592"/>
            <a:chExt cx="5213214" cy="697764"/>
          </a:xfrm>
        </p:grpSpPr>
        <p:grpSp>
          <p:nvGrpSpPr>
            <p:cNvPr id="3" name="Group 142">
              <a:extLst>
                <a:ext uri="{FF2B5EF4-FFF2-40B4-BE49-F238E27FC236}">
                  <a16:creationId xmlns:a16="http://schemas.microsoft.com/office/drawing/2014/main" xmlns="" id="{DFAE5496-D8BE-A71B-AF24-1744BCE7E4C5}"/>
                </a:ext>
              </a:extLst>
            </p:cNvPr>
            <p:cNvGrpSpPr/>
            <p:nvPr/>
          </p:nvGrpSpPr>
          <p:grpSpPr>
            <a:xfrm>
              <a:off x="805492" y="1735592"/>
              <a:ext cx="5213214" cy="697764"/>
              <a:chOff x="827440" y="1835886"/>
              <a:chExt cx="5213214" cy="697764"/>
            </a:xfrm>
          </p:grpSpPr>
          <p:sp>
            <p:nvSpPr>
              <p:cNvPr id="5" name="Rectangle 7">
                <a:extLst>
                  <a:ext uri="{FF2B5EF4-FFF2-40B4-BE49-F238E27FC236}">
                    <a16:creationId xmlns:a16="http://schemas.microsoft.com/office/drawing/2014/main" xmlns="" id="{E83BE48A-77DF-8A4B-BAD1-4E3C63F357A7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Parallelogram 8">
                <a:extLst>
                  <a:ext uri="{FF2B5EF4-FFF2-40B4-BE49-F238E27FC236}">
                    <a16:creationId xmlns:a16="http://schemas.microsoft.com/office/drawing/2014/main" xmlns="" id="{9BFD13C8-9D72-CF35-9497-A27BA7F654F9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127">
                <a:extLst>
                  <a:ext uri="{FF2B5EF4-FFF2-40B4-BE49-F238E27FC236}">
                    <a16:creationId xmlns:a16="http://schemas.microsoft.com/office/drawing/2014/main" xmlns="" id="{239727F2-237C-FCD9-032B-8DE1376C331A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5F9CEE">
                      <a:alpha val="95000"/>
                    </a:srgbClr>
                  </a:gs>
                  <a:gs pos="100000">
                    <a:srgbClr val="596BEB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B5E0906C-5A67-8CA5-101A-154A2C2DBC5C}"/>
                  </a:ext>
                </a:extLst>
              </p:cNvPr>
              <p:cNvSpPr txBox="1"/>
              <p:nvPr/>
            </p:nvSpPr>
            <p:spPr>
              <a:xfrm>
                <a:off x="827440" y="1845974"/>
                <a:ext cx="4286066" cy="501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1400" b="1" dirty="0">
                    <a:solidFill>
                      <a:srgbClr val="800000"/>
                    </a:solidFill>
                    <a:latin typeface="Georgia" pitchFamily="18" charset="0"/>
                  </a:rPr>
                  <a:t>СЕМИНАР</a:t>
                </a:r>
                <a:r>
                  <a:rPr lang="ru-RU" sz="1400" b="1" dirty="0">
                    <a:solidFill>
                      <a:srgbClr val="000066"/>
                    </a:solidFill>
                    <a:latin typeface="Georgia" pitchFamily="18" charset="0"/>
                  </a:rPr>
                  <a:t> «Организация работы ресурсного центра по формированию основ финансовой безопасности у детей дошкольного возраста»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63DB088F-BE04-F6BF-B3CF-247A0045E99D}"/>
                </a:ext>
              </a:extLst>
            </p:cNvPr>
            <p:cNvSpPr txBox="1"/>
            <p:nvPr/>
          </p:nvSpPr>
          <p:spPr>
            <a:xfrm>
              <a:off x="5331209" y="1963301"/>
              <a:ext cx="649507" cy="18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eorgia" pitchFamily="18" charset="0"/>
                </a:rPr>
                <a:t>01</a:t>
              </a:r>
            </a:p>
          </p:txBody>
        </p:sp>
      </p:grpSp>
      <p:grpSp>
        <p:nvGrpSpPr>
          <p:cNvPr id="9" name="Group 201">
            <a:extLst>
              <a:ext uri="{FF2B5EF4-FFF2-40B4-BE49-F238E27FC236}">
                <a16:creationId xmlns:a16="http://schemas.microsoft.com/office/drawing/2014/main" xmlns="" id="{D2C66CC5-69E7-007B-0F78-3D1EB8AD80BE}"/>
              </a:ext>
            </a:extLst>
          </p:cNvPr>
          <p:cNvGrpSpPr/>
          <p:nvPr/>
        </p:nvGrpSpPr>
        <p:grpSpPr>
          <a:xfrm>
            <a:off x="329725" y="2468757"/>
            <a:ext cx="4146880" cy="1476000"/>
            <a:chOff x="805493" y="2335643"/>
            <a:chExt cx="5221876" cy="697764"/>
          </a:xfrm>
        </p:grpSpPr>
        <p:grpSp>
          <p:nvGrpSpPr>
            <p:cNvPr id="10" name="Group 143">
              <a:extLst>
                <a:ext uri="{FF2B5EF4-FFF2-40B4-BE49-F238E27FC236}">
                  <a16:creationId xmlns:a16="http://schemas.microsoft.com/office/drawing/2014/main" xmlns="" id="{7B8A6FAE-A3F6-CA5A-5818-831A1DAD8D28}"/>
                </a:ext>
              </a:extLst>
            </p:cNvPr>
            <p:cNvGrpSpPr/>
            <p:nvPr/>
          </p:nvGrpSpPr>
          <p:grpSpPr>
            <a:xfrm>
              <a:off x="805493" y="2335643"/>
              <a:ext cx="5213213" cy="697764"/>
              <a:chOff x="827441" y="1835886"/>
              <a:chExt cx="5213213" cy="697764"/>
            </a:xfrm>
          </p:grpSpPr>
          <p:sp>
            <p:nvSpPr>
              <p:cNvPr id="12" name="Rectangle 144">
                <a:extLst>
                  <a:ext uri="{FF2B5EF4-FFF2-40B4-BE49-F238E27FC236}">
                    <a16:creationId xmlns:a16="http://schemas.microsoft.com/office/drawing/2014/main" xmlns="" id="{EF964503-C5E3-6785-9B56-62FBA2C14952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Parallelogram 145">
                <a:extLst>
                  <a:ext uri="{FF2B5EF4-FFF2-40B4-BE49-F238E27FC236}">
                    <a16:creationId xmlns:a16="http://schemas.microsoft.com/office/drawing/2014/main" xmlns="" id="{55C532C6-D82D-174C-51E2-244126FFC7F3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46">
                <a:extLst>
                  <a:ext uri="{FF2B5EF4-FFF2-40B4-BE49-F238E27FC236}">
                    <a16:creationId xmlns:a16="http://schemas.microsoft.com/office/drawing/2014/main" xmlns="" id="{19600D2E-E84E-88E2-5E77-952468A6D55E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FC7781">
                      <a:alpha val="95000"/>
                    </a:srgbClr>
                  </a:gs>
                  <a:gs pos="70000">
                    <a:srgbClr val="FB4A56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B3214968-BA7B-F37C-DDA8-E54BCFFB8D88}"/>
                  </a:ext>
                </a:extLst>
              </p:cNvPr>
              <p:cNvSpPr txBox="1"/>
              <p:nvPr/>
            </p:nvSpPr>
            <p:spPr>
              <a:xfrm>
                <a:off x="837033" y="1894683"/>
                <a:ext cx="4271689" cy="4103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14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БИБЛИО-ГЛОБУС </a:t>
                </a:r>
                <a:r>
                  <a:rPr lang="ru-RU" sz="14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«Реализация </a:t>
                </a:r>
                <a:r>
                  <a:rPr lang="ru-RU" sz="1400" b="1" dirty="0">
                    <a:solidFill>
                      <a:srgbClr val="000066"/>
                    </a:solidFill>
                    <a:latin typeface="Georgia" pitchFamily="18" charset="0"/>
                  </a:rPr>
                  <a:t>модели экономического образования детей дошкольного возраста»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DD7FE571-8898-4071-12B1-5F6EE664469A}"/>
                </a:ext>
              </a:extLst>
            </p:cNvPr>
            <p:cNvSpPr txBox="1"/>
            <p:nvPr/>
          </p:nvSpPr>
          <p:spPr>
            <a:xfrm>
              <a:off x="5221141" y="2563352"/>
              <a:ext cx="806228" cy="18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eorgia" pitchFamily="18" charset="0"/>
                </a:rPr>
                <a:t>02</a:t>
              </a:r>
            </a:p>
          </p:txBody>
        </p:sp>
      </p:grpSp>
      <p:grpSp>
        <p:nvGrpSpPr>
          <p:cNvPr id="16" name="Group 202">
            <a:extLst>
              <a:ext uri="{FF2B5EF4-FFF2-40B4-BE49-F238E27FC236}">
                <a16:creationId xmlns:a16="http://schemas.microsoft.com/office/drawing/2014/main" xmlns="" id="{F12CBEE7-CEEC-C76E-E8F5-432789C088B5}"/>
              </a:ext>
            </a:extLst>
          </p:cNvPr>
          <p:cNvGrpSpPr/>
          <p:nvPr/>
        </p:nvGrpSpPr>
        <p:grpSpPr>
          <a:xfrm>
            <a:off x="329725" y="3834595"/>
            <a:ext cx="4146880" cy="1476000"/>
            <a:chOff x="805493" y="2935694"/>
            <a:chExt cx="5221877" cy="697764"/>
          </a:xfrm>
        </p:grpSpPr>
        <p:grpSp>
          <p:nvGrpSpPr>
            <p:cNvPr id="17" name="Group 151">
              <a:extLst>
                <a:ext uri="{FF2B5EF4-FFF2-40B4-BE49-F238E27FC236}">
                  <a16:creationId xmlns:a16="http://schemas.microsoft.com/office/drawing/2014/main" xmlns="" id="{37D4BD8F-D388-1F5C-C4FD-936AF69C83EC}"/>
                </a:ext>
              </a:extLst>
            </p:cNvPr>
            <p:cNvGrpSpPr/>
            <p:nvPr/>
          </p:nvGrpSpPr>
          <p:grpSpPr>
            <a:xfrm>
              <a:off x="805493" y="2935694"/>
              <a:ext cx="5213213" cy="697764"/>
              <a:chOff x="827441" y="1835886"/>
              <a:chExt cx="5213213" cy="697764"/>
            </a:xfrm>
          </p:grpSpPr>
          <p:sp>
            <p:nvSpPr>
              <p:cNvPr id="19" name="Rectangle 152">
                <a:extLst>
                  <a:ext uri="{FF2B5EF4-FFF2-40B4-BE49-F238E27FC236}">
                    <a16:creationId xmlns:a16="http://schemas.microsoft.com/office/drawing/2014/main" xmlns="" id="{B7B76FD7-2315-4860-2FC1-F5A89FE9E3FD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53">
                <a:extLst>
                  <a:ext uri="{FF2B5EF4-FFF2-40B4-BE49-F238E27FC236}">
                    <a16:creationId xmlns:a16="http://schemas.microsoft.com/office/drawing/2014/main" xmlns="" id="{89A05943-5D48-9314-A8C9-EF616D6CF508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154">
                <a:extLst>
                  <a:ext uri="{FF2B5EF4-FFF2-40B4-BE49-F238E27FC236}">
                    <a16:creationId xmlns:a16="http://schemas.microsoft.com/office/drawing/2014/main" xmlns="" id="{4E846763-7BB5-8EF0-59AC-DD5B1C338945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FEB349"/>
                  </a:gs>
                  <a:gs pos="70000">
                    <a:srgbClr val="FE9034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EB7A6212-2BAE-AD20-E45C-65AEA92C7326}"/>
                  </a:ext>
                </a:extLst>
              </p:cNvPr>
              <p:cNvSpPr txBox="1"/>
              <p:nvPr/>
            </p:nvSpPr>
            <p:spPr>
              <a:xfrm>
                <a:off x="840456" y="1859593"/>
                <a:ext cx="4251375" cy="501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14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ИГРА-ВИКТОРИНА </a:t>
                </a:r>
                <a:r>
                  <a:rPr lang="ru-RU" sz="14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для воспитанников старшего дошкольного возраста «</a:t>
                </a:r>
                <a:r>
                  <a:rPr lang="ru-RU" sz="1400" b="1" dirty="0">
                    <a:solidFill>
                      <a:srgbClr val="000066"/>
                    </a:solidFill>
                    <a:latin typeface="Georgia" pitchFamily="18" charset="0"/>
                  </a:rPr>
                  <a:t>Финансы на страницах сказок и мультфильмов»</a:t>
                </a:r>
                <a:endParaRPr lang="en-US" sz="1400" b="1" dirty="0">
                  <a:solidFill>
                    <a:srgbClr val="000066"/>
                  </a:solidFill>
                  <a:latin typeface="Georgia" pitchFamily="18" charset="0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940B0D98-F88A-A9CE-530E-CA1F49CA0995}"/>
                </a:ext>
              </a:extLst>
            </p:cNvPr>
            <p:cNvSpPr txBox="1"/>
            <p:nvPr/>
          </p:nvSpPr>
          <p:spPr>
            <a:xfrm>
              <a:off x="5298705" y="3163403"/>
              <a:ext cx="728665" cy="18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eorgia" pitchFamily="18" charset="0"/>
                </a:rPr>
                <a:t>03</a:t>
              </a:r>
            </a:p>
          </p:txBody>
        </p:sp>
      </p:grpSp>
      <p:grpSp>
        <p:nvGrpSpPr>
          <p:cNvPr id="23" name="Group 203">
            <a:extLst>
              <a:ext uri="{FF2B5EF4-FFF2-40B4-BE49-F238E27FC236}">
                <a16:creationId xmlns:a16="http://schemas.microsoft.com/office/drawing/2014/main" xmlns="" id="{D86D30F3-78E7-722E-5CD9-E2925C3D54D4}"/>
              </a:ext>
            </a:extLst>
          </p:cNvPr>
          <p:cNvGrpSpPr/>
          <p:nvPr/>
        </p:nvGrpSpPr>
        <p:grpSpPr>
          <a:xfrm>
            <a:off x="336604" y="5175745"/>
            <a:ext cx="4140001" cy="1476000"/>
            <a:chOff x="805493" y="3519902"/>
            <a:chExt cx="5213213" cy="713607"/>
          </a:xfrm>
        </p:grpSpPr>
        <p:grpSp>
          <p:nvGrpSpPr>
            <p:cNvPr id="24" name="Group 158">
              <a:extLst>
                <a:ext uri="{FF2B5EF4-FFF2-40B4-BE49-F238E27FC236}">
                  <a16:creationId xmlns:a16="http://schemas.microsoft.com/office/drawing/2014/main" xmlns="" id="{622572E2-D175-DF48-9880-866A9EC2E52C}"/>
                </a:ext>
              </a:extLst>
            </p:cNvPr>
            <p:cNvGrpSpPr/>
            <p:nvPr/>
          </p:nvGrpSpPr>
          <p:grpSpPr>
            <a:xfrm>
              <a:off x="805493" y="3519902"/>
              <a:ext cx="5213213" cy="713607"/>
              <a:chOff x="827441" y="1820043"/>
              <a:chExt cx="5213213" cy="713607"/>
            </a:xfrm>
          </p:grpSpPr>
          <p:sp>
            <p:nvSpPr>
              <p:cNvPr id="26" name="Rectangle 159">
                <a:extLst>
                  <a:ext uri="{FF2B5EF4-FFF2-40B4-BE49-F238E27FC236}">
                    <a16:creationId xmlns:a16="http://schemas.microsoft.com/office/drawing/2014/main" xmlns="" id="{2D86C680-5C49-B560-9516-E08A5016E94E}"/>
                  </a:ext>
                </a:extLst>
              </p:cNvPr>
              <p:cNvSpPr/>
              <p:nvPr/>
            </p:nvSpPr>
            <p:spPr>
              <a:xfrm>
                <a:off x="827441" y="1835885"/>
                <a:ext cx="4338083" cy="63849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Parallelogram 160">
                <a:extLst>
                  <a:ext uri="{FF2B5EF4-FFF2-40B4-BE49-F238E27FC236}">
                    <a16:creationId xmlns:a16="http://schemas.microsoft.com/office/drawing/2014/main" xmlns="" id="{93EE198D-B063-992E-F0ED-0AE1688BE30C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161">
                <a:extLst>
                  <a:ext uri="{FF2B5EF4-FFF2-40B4-BE49-F238E27FC236}">
                    <a16:creationId xmlns:a16="http://schemas.microsoft.com/office/drawing/2014/main" xmlns="" id="{60DDE82A-C26F-E424-DBD3-0D8F1568F86F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B2DA5D"/>
                  </a:gs>
                  <a:gs pos="70000">
                    <a:srgbClr val="92D05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文本框 19">
                <a:extLst>
                  <a:ext uri="{FF2B5EF4-FFF2-40B4-BE49-F238E27FC236}">
                    <a16:creationId xmlns:a16="http://schemas.microsoft.com/office/drawing/2014/main" xmlns="" id="{D93167B7-4D0E-556E-8A35-E8841CACE2DC}"/>
                  </a:ext>
                </a:extLst>
              </p:cNvPr>
              <p:cNvSpPr txBox="1"/>
              <p:nvPr/>
            </p:nvSpPr>
            <p:spPr>
              <a:xfrm>
                <a:off x="836112" y="1820043"/>
                <a:ext cx="4320740" cy="676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altLang="zh-CN" sz="1400" b="1" dirty="0" smtClean="0">
                    <a:solidFill>
                      <a:srgbClr val="800000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ФЛЕШ-СЕМИНАР </a:t>
                </a:r>
                <a:r>
                  <a:rPr lang="ru-RU" altLang="zh-CN" sz="1400" b="1" dirty="0" smtClean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«Использование </a:t>
                </a:r>
                <a:r>
                  <a:rPr lang="ru-RU" altLang="zh-CN" sz="1400" b="1" dirty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авторских дидактических игр и пособий по финансовой грамотности в свободной деятельности дошкольников»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534782FC-E827-AF98-86AD-32F1399F57A6}"/>
                </a:ext>
              </a:extLst>
            </p:cNvPr>
            <p:cNvSpPr txBox="1"/>
            <p:nvPr/>
          </p:nvSpPr>
          <p:spPr>
            <a:xfrm>
              <a:off x="5290042" y="3763454"/>
              <a:ext cx="690675" cy="215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eorgia" pitchFamily="18" charset="0"/>
                </a:rPr>
                <a:t>04</a:t>
              </a:r>
            </a:p>
          </p:txBody>
        </p:sp>
      </p:grpSp>
      <p:grpSp>
        <p:nvGrpSpPr>
          <p:cNvPr id="30" name="Group 207">
            <a:extLst>
              <a:ext uri="{FF2B5EF4-FFF2-40B4-BE49-F238E27FC236}">
                <a16:creationId xmlns:a16="http://schemas.microsoft.com/office/drawing/2014/main" xmlns="" id="{36C37FE0-CC40-3FFB-2AAA-7FC8CEB98A2B}"/>
              </a:ext>
            </a:extLst>
          </p:cNvPr>
          <p:cNvGrpSpPr/>
          <p:nvPr/>
        </p:nvGrpSpPr>
        <p:grpSpPr>
          <a:xfrm>
            <a:off x="4686398" y="1950471"/>
            <a:ext cx="4150320" cy="1476000"/>
            <a:chOff x="6238258" y="1735593"/>
            <a:chExt cx="5226208" cy="697764"/>
          </a:xfrm>
        </p:grpSpPr>
        <p:grpSp>
          <p:nvGrpSpPr>
            <p:cNvPr id="31" name="Group 165">
              <a:extLst>
                <a:ext uri="{FF2B5EF4-FFF2-40B4-BE49-F238E27FC236}">
                  <a16:creationId xmlns:a16="http://schemas.microsoft.com/office/drawing/2014/main" xmlns="" id="{8DC4BD0F-02D3-8570-73BD-3BA2F384EC99}"/>
                </a:ext>
              </a:extLst>
            </p:cNvPr>
            <p:cNvGrpSpPr/>
            <p:nvPr/>
          </p:nvGrpSpPr>
          <p:grpSpPr>
            <a:xfrm>
              <a:off x="6238258" y="1735593"/>
              <a:ext cx="5226208" cy="697764"/>
              <a:chOff x="814446" y="1835886"/>
              <a:chExt cx="5226208" cy="697764"/>
            </a:xfrm>
          </p:grpSpPr>
          <p:sp>
            <p:nvSpPr>
              <p:cNvPr id="33" name="Rectangle 166">
                <a:extLst>
                  <a:ext uri="{FF2B5EF4-FFF2-40B4-BE49-F238E27FC236}">
                    <a16:creationId xmlns:a16="http://schemas.microsoft.com/office/drawing/2014/main" xmlns="" id="{D3FBF2D1-9804-95E6-4433-40E57BB5B52B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Parallelogram 167">
                <a:extLst>
                  <a:ext uri="{FF2B5EF4-FFF2-40B4-BE49-F238E27FC236}">
                    <a16:creationId xmlns:a16="http://schemas.microsoft.com/office/drawing/2014/main" xmlns="" id="{F4FF33DD-F535-64FF-AD99-AEB4E5FE4C5F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168">
                <a:extLst>
                  <a:ext uri="{FF2B5EF4-FFF2-40B4-BE49-F238E27FC236}">
                    <a16:creationId xmlns:a16="http://schemas.microsoft.com/office/drawing/2014/main" xmlns="" id="{D97465B5-44E5-2D15-CC86-6BE802DD8DEC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18BF86"/>
                  </a:gs>
                  <a:gs pos="70000">
                    <a:srgbClr val="1AAB63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文本框 19">
                <a:extLst>
                  <a:ext uri="{FF2B5EF4-FFF2-40B4-BE49-F238E27FC236}">
                    <a16:creationId xmlns:a16="http://schemas.microsoft.com/office/drawing/2014/main" xmlns="" id="{E29A25F9-46DA-431D-48C4-7C0C5580C477}"/>
                  </a:ext>
                </a:extLst>
              </p:cNvPr>
              <p:cNvSpPr txBox="1"/>
              <p:nvPr/>
            </p:nvSpPr>
            <p:spPr>
              <a:xfrm>
                <a:off x="814446" y="1839658"/>
                <a:ext cx="4525717" cy="501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altLang="zh-CN" sz="1400" b="1" dirty="0" smtClean="0">
                    <a:solidFill>
                      <a:srgbClr val="800000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ОНЛАЙН-ВИКТОРИНА </a:t>
                </a:r>
                <a:r>
                  <a:rPr lang="ru-RU" altLang="zh-CN" sz="1400" b="1" dirty="0" smtClean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«Занимательные </a:t>
                </a:r>
                <a:r>
                  <a:rPr lang="ru-RU" altLang="zh-CN" sz="1400" b="1" dirty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задания от девочки Транжирки, мальчика Копи и феи Монеты» для детей 5 – 7 лет</a:t>
                </a: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5CA5DBA2-B44D-8769-A894-A44511A7C004}"/>
                </a:ext>
              </a:extLst>
            </p:cNvPr>
            <p:cNvSpPr txBox="1"/>
            <p:nvPr/>
          </p:nvSpPr>
          <p:spPr>
            <a:xfrm>
              <a:off x="10719442" y="1967939"/>
              <a:ext cx="649507" cy="18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eorgia" pitchFamily="18" charset="0"/>
                </a:rPr>
                <a:t>05</a:t>
              </a:r>
            </a:p>
          </p:txBody>
        </p:sp>
      </p:grpSp>
      <p:grpSp>
        <p:nvGrpSpPr>
          <p:cNvPr id="37" name="Group 206">
            <a:extLst>
              <a:ext uri="{FF2B5EF4-FFF2-40B4-BE49-F238E27FC236}">
                <a16:creationId xmlns:a16="http://schemas.microsoft.com/office/drawing/2014/main" xmlns="" id="{0D68FD19-D9E7-8477-927D-748FECC42ECF}"/>
              </a:ext>
            </a:extLst>
          </p:cNvPr>
          <p:cNvGrpSpPr/>
          <p:nvPr/>
        </p:nvGrpSpPr>
        <p:grpSpPr>
          <a:xfrm>
            <a:off x="4643186" y="3310178"/>
            <a:ext cx="4180331" cy="1377731"/>
            <a:chOff x="6200467" y="2335644"/>
            <a:chExt cx="5263999" cy="697764"/>
          </a:xfrm>
        </p:grpSpPr>
        <p:grpSp>
          <p:nvGrpSpPr>
            <p:cNvPr id="38" name="Group 172">
              <a:extLst>
                <a:ext uri="{FF2B5EF4-FFF2-40B4-BE49-F238E27FC236}">
                  <a16:creationId xmlns:a16="http://schemas.microsoft.com/office/drawing/2014/main" xmlns="" id="{923BAF84-2C04-1557-0660-F9D48AFAA1B6}"/>
                </a:ext>
              </a:extLst>
            </p:cNvPr>
            <p:cNvGrpSpPr/>
            <p:nvPr/>
          </p:nvGrpSpPr>
          <p:grpSpPr>
            <a:xfrm>
              <a:off x="6200467" y="2335644"/>
              <a:ext cx="5263999" cy="697764"/>
              <a:chOff x="776655" y="1835886"/>
              <a:chExt cx="5263999" cy="697764"/>
            </a:xfrm>
          </p:grpSpPr>
          <p:sp>
            <p:nvSpPr>
              <p:cNvPr id="40" name="Rectangle 173">
                <a:extLst>
                  <a:ext uri="{FF2B5EF4-FFF2-40B4-BE49-F238E27FC236}">
                    <a16:creationId xmlns:a16="http://schemas.microsoft.com/office/drawing/2014/main" xmlns="" id="{2530CD30-7D94-3C54-686A-56274C25F591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Parallelogram 174">
                <a:extLst>
                  <a:ext uri="{FF2B5EF4-FFF2-40B4-BE49-F238E27FC236}">
                    <a16:creationId xmlns:a16="http://schemas.microsoft.com/office/drawing/2014/main" xmlns="" id="{5D8CDD71-41F7-9201-D466-CAA7470440CB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175">
                <a:extLst>
                  <a:ext uri="{FF2B5EF4-FFF2-40B4-BE49-F238E27FC236}">
                    <a16:creationId xmlns:a16="http://schemas.microsoft.com/office/drawing/2014/main" xmlns="" id="{C93DC517-1D00-BC88-79E4-76207E01F60E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17E0FF"/>
                  </a:gs>
                  <a:gs pos="70000">
                    <a:srgbClr val="00B0F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文本框 19">
                <a:extLst>
                  <a:ext uri="{FF2B5EF4-FFF2-40B4-BE49-F238E27FC236}">
                    <a16:creationId xmlns:a16="http://schemas.microsoft.com/office/drawing/2014/main" xmlns="" id="{EF4ABF34-5630-048A-6935-90459F5469CB}"/>
                  </a:ext>
                </a:extLst>
              </p:cNvPr>
              <p:cNvSpPr txBox="1"/>
              <p:nvPr/>
            </p:nvSpPr>
            <p:spPr>
              <a:xfrm>
                <a:off x="776655" y="1941117"/>
                <a:ext cx="4634544" cy="341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altLang="zh-CN" sz="1400" b="1" dirty="0" smtClean="0">
                    <a:solidFill>
                      <a:srgbClr val="800000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PR-АКЦИЯ </a:t>
                </a:r>
                <a:r>
                  <a:rPr lang="ru-RU" altLang="zh-CN" sz="1400" b="1" dirty="0" smtClean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«</a:t>
                </a:r>
                <a:r>
                  <a:rPr lang="ru-RU" altLang="zh-CN" sz="1400" b="1" dirty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Реализация основ финансовой грамотности в инфраструктуре ДОО»</a:t>
                </a:r>
                <a:endParaRPr lang="en-US" altLang="zh-CN" sz="1400" b="1" dirty="0">
                  <a:solidFill>
                    <a:srgbClr val="000066"/>
                  </a:solidFill>
                  <a:latin typeface="Georgia" pitchFamily="18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407D6568-E570-E724-79B4-4A7253766949}"/>
                </a:ext>
              </a:extLst>
            </p:cNvPr>
            <p:cNvSpPr txBox="1"/>
            <p:nvPr/>
          </p:nvSpPr>
          <p:spPr>
            <a:xfrm>
              <a:off x="10736067" y="2563353"/>
              <a:ext cx="690411" cy="202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eorgia" pitchFamily="18" charset="0"/>
                </a:rPr>
                <a:t>06</a:t>
              </a:r>
            </a:p>
          </p:txBody>
        </p:sp>
      </p:grpSp>
      <p:grpSp>
        <p:nvGrpSpPr>
          <p:cNvPr id="44" name="Group 205">
            <a:extLst>
              <a:ext uri="{FF2B5EF4-FFF2-40B4-BE49-F238E27FC236}">
                <a16:creationId xmlns:a16="http://schemas.microsoft.com/office/drawing/2014/main" xmlns="" id="{E1AA8FB4-3E6B-C08C-BB8E-E18AEE8E10EB}"/>
              </a:ext>
            </a:extLst>
          </p:cNvPr>
          <p:cNvGrpSpPr/>
          <p:nvPr/>
        </p:nvGrpSpPr>
        <p:grpSpPr>
          <a:xfrm>
            <a:off x="4576837" y="4584908"/>
            <a:ext cx="4248232" cy="1577264"/>
            <a:chOff x="6114964" y="2935695"/>
            <a:chExt cx="5349502" cy="697764"/>
          </a:xfrm>
        </p:grpSpPr>
        <p:grpSp>
          <p:nvGrpSpPr>
            <p:cNvPr id="45" name="Group 179">
              <a:extLst>
                <a:ext uri="{FF2B5EF4-FFF2-40B4-BE49-F238E27FC236}">
                  <a16:creationId xmlns:a16="http://schemas.microsoft.com/office/drawing/2014/main" xmlns="" id="{904092E9-1F1C-9F12-4EF9-F306DBAF016C}"/>
                </a:ext>
              </a:extLst>
            </p:cNvPr>
            <p:cNvGrpSpPr/>
            <p:nvPr/>
          </p:nvGrpSpPr>
          <p:grpSpPr>
            <a:xfrm>
              <a:off x="6114964" y="2935695"/>
              <a:ext cx="5349502" cy="697764"/>
              <a:chOff x="691152" y="1835886"/>
              <a:chExt cx="5349502" cy="697764"/>
            </a:xfrm>
          </p:grpSpPr>
          <p:sp>
            <p:nvSpPr>
              <p:cNvPr id="47" name="Rectangle 180">
                <a:extLst>
                  <a:ext uri="{FF2B5EF4-FFF2-40B4-BE49-F238E27FC236}">
                    <a16:creationId xmlns:a16="http://schemas.microsoft.com/office/drawing/2014/main" xmlns="" id="{2CF04B0A-691C-1D85-2606-FC008FD62458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Parallelogram 181">
                <a:extLst>
                  <a:ext uri="{FF2B5EF4-FFF2-40B4-BE49-F238E27FC236}">
                    <a16:creationId xmlns:a16="http://schemas.microsoft.com/office/drawing/2014/main" xmlns="" id="{B7AA9834-607A-2F2D-1AAE-D7475B2832B7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182">
                <a:extLst>
                  <a:ext uri="{FF2B5EF4-FFF2-40B4-BE49-F238E27FC236}">
                    <a16:creationId xmlns:a16="http://schemas.microsoft.com/office/drawing/2014/main" xmlns="" id="{D0EE73A6-3017-3706-91E1-2EEF8107EA8D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00BCEC"/>
                  </a:gs>
                  <a:gs pos="70000">
                    <a:srgbClr val="0070C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文本框 19">
                <a:extLst>
                  <a:ext uri="{FF2B5EF4-FFF2-40B4-BE49-F238E27FC236}">
                    <a16:creationId xmlns:a16="http://schemas.microsoft.com/office/drawing/2014/main" xmlns="" id="{51AECC25-3694-1E73-9B11-77F0A4F864FC}"/>
                  </a:ext>
                </a:extLst>
              </p:cNvPr>
              <p:cNvSpPr txBox="1"/>
              <p:nvPr/>
            </p:nvSpPr>
            <p:spPr>
              <a:xfrm>
                <a:off x="691152" y="1837364"/>
                <a:ext cx="4629501" cy="593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altLang="zh-CN" sz="1400" b="1" dirty="0" smtClean="0">
                    <a:solidFill>
                      <a:srgbClr val="800000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ОТКРЫТЫЙ МИКРОФОН </a:t>
                </a:r>
                <a:r>
                  <a:rPr lang="ru-RU" altLang="zh-CN" sz="1400" b="1" dirty="0" smtClean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«</a:t>
                </a:r>
                <a:r>
                  <a:rPr lang="ru-RU" altLang="zh-CN" sz="1400" b="1" dirty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Создание единого информационно-образовательного пространства по формированию основ безопасного экономического поведения»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8698E049-DF5A-2105-8C54-9F66F00F95B5}"/>
                </a:ext>
              </a:extLst>
            </p:cNvPr>
            <p:cNvSpPr txBox="1"/>
            <p:nvPr/>
          </p:nvSpPr>
          <p:spPr>
            <a:xfrm>
              <a:off x="10742510" y="3163404"/>
              <a:ext cx="649507" cy="18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eorgia" pitchFamily="18" charset="0"/>
                </a:rPr>
                <a:t>07</a:t>
              </a:r>
            </a:p>
          </p:txBody>
        </p:sp>
      </p:grpSp>
      <p:sp>
        <p:nvSpPr>
          <p:cNvPr id="58" name="Заголовок 1"/>
          <p:cNvSpPr txBox="1">
            <a:spLocks/>
          </p:cNvSpPr>
          <p:nvPr/>
        </p:nvSpPr>
        <p:spPr>
          <a:xfrm>
            <a:off x="333886" y="116632"/>
            <a:ext cx="8525896" cy="86409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2500" b="1" smtClean="0">
                <a:solidFill>
                  <a:srgbClr val="800000"/>
                </a:solidFill>
                <a:latin typeface="Georgia" pitchFamily="18" charset="0"/>
              </a:rPr>
              <a:t>ПРОФЕССИОНАЛЬНО-МЕТОДИЧЕСКАЯ ДЕЯТЕЛЬНОСТЬ В РАМКАХ ГРЦ</a:t>
            </a:r>
            <a:endParaRPr lang="ru-RU" sz="2500" b="1" dirty="0">
              <a:solidFill>
                <a:srgbClr val="8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306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00">
            <a:extLst>
              <a:ext uri="{FF2B5EF4-FFF2-40B4-BE49-F238E27FC236}">
                <a16:creationId xmlns:a16="http://schemas.microsoft.com/office/drawing/2014/main" xmlns="" id="{59CCCF42-933F-229F-36B8-4B9C1E02D16D}"/>
              </a:ext>
            </a:extLst>
          </p:cNvPr>
          <p:cNvGrpSpPr/>
          <p:nvPr/>
        </p:nvGrpSpPr>
        <p:grpSpPr>
          <a:xfrm>
            <a:off x="389056" y="163822"/>
            <a:ext cx="8532000" cy="2052000"/>
            <a:chOff x="756925" y="1735592"/>
            <a:chExt cx="5261781" cy="697764"/>
          </a:xfrm>
        </p:grpSpPr>
        <p:grpSp>
          <p:nvGrpSpPr>
            <p:cNvPr id="4" name="Group 142">
              <a:extLst>
                <a:ext uri="{FF2B5EF4-FFF2-40B4-BE49-F238E27FC236}">
                  <a16:creationId xmlns:a16="http://schemas.microsoft.com/office/drawing/2014/main" xmlns="" id="{DFAE5496-D8BE-A71B-AF24-1744BCE7E4C5}"/>
                </a:ext>
              </a:extLst>
            </p:cNvPr>
            <p:cNvGrpSpPr/>
            <p:nvPr/>
          </p:nvGrpSpPr>
          <p:grpSpPr>
            <a:xfrm>
              <a:off x="756925" y="1735592"/>
              <a:ext cx="5261781" cy="697764"/>
              <a:chOff x="778873" y="1835886"/>
              <a:chExt cx="5261781" cy="697764"/>
            </a:xfrm>
          </p:grpSpPr>
          <p:sp>
            <p:nvSpPr>
              <p:cNvPr id="6" name="Rectangle 7">
                <a:extLst>
                  <a:ext uri="{FF2B5EF4-FFF2-40B4-BE49-F238E27FC236}">
                    <a16:creationId xmlns:a16="http://schemas.microsoft.com/office/drawing/2014/main" xmlns="" id="{E83BE48A-77DF-8A4B-BAD1-4E3C63F357A7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Parallelogram 8">
                <a:extLst>
                  <a:ext uri="{FF2B5EF4-FFF2-40B4-BE49-F238E27FC236}">
                    <a16:creationId xmlns:a16="http://schemas.microsoft.com/office/drawing/2014/main" xmlns="" id="{9BFD13C8-9D72-CF35-9497-A27BA7F654F9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127">
                <a:extLst>
                  <a:ext uri="{FF2B5EF4-FFF2-40B4-BE49-F238E27FC236}">
                    <a16:creationId xmlns:a16="http://schemas.microsoft.com/office/drawing/2014/main" xmlns="" id="{239727F2-237C-FCD9-032B-8DE1376C331A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5F9CEE">
                      <a:alpha val="95000"/>
                    </a:srgbClr>
                  </a:gs>
                  <a:gs pos="100000">
                    <a:srgbClr val="596BEB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B5E0906C-5A67-8CA5-101A-154A2C2DBC5C}"/>
                  </a:ext>
                </a:extLst>
              </p:cNvPr>
              <p:cNvSpPr txBox="1"/>
              <p:nvPr/>
            </p:nvSpPr>
            <p:spPr>
              <a:xfrm>
                <a:off x="778873" y="1846235"/>
                <a:ext cx="4541781" cy="525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СЕМИНАР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«Организация работы ресурсного центра по формированию основ финансовой безопасности у детей дошкольного возраста»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ДАТА ПРОВЕДЕНИЯ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: 07.02.2025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КАТЕГОРИЯ СЛУШАТЕЛЕЙ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заведующие, заместители заведующих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ДОО города Нижнего Новгорода</a:t>
                </a:r>
                <a:endParaRPr lang="ru-RU" sz="1500" b="1" dirty="0" smtClean="0">
                  <a:solidFill>
                    <a:srgbClr val="000066"/>
                  </a:solidFill>
                  <a:latin typeface="Georgia" pitchFamily="18" charset="0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ПРИСУТСТВОВАЛО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: 73 педагога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города Нижнего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Новгорода</a:t>
                </a:r>
                <a:endParaRPr lang="ru-RU" sz="1500" b="1" dirty="0">
                  <a:solidFill>
                    <a:srgbClr val="000066"/>
                  </a:solidFill>
                  <a:latin typeface="Georgia" pitchFamily="18" charset="0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63DB088F-BE04-F6BF-B3CF-247A0045E99D}"/>
                </a:ext>
              </a:extLst>
            </p:cNvPr>
            <p:cNvSpPr txBox="1"/>
            <p:nvPr/>
          </p:nvSpPr>
          <p:spPr>
            <a:xfrm>
              <a:off x="5331209" y="1963301"/>
              <a:ext cx="649507" cy="276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800000"/>
                  </a:solidFill>
                  <a:latin typeface="Georgia" pitchFamily="18" charset="0"/>
                </a:rPr>
                <a:t>01</a:t>
              </a: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66095"/>
            <a:ext cx="3420000" cy="2575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800" y="1866094"/>
            <a:ext cx="3420000" cy="2575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49080"/>
            <a:ext cx="3420000" cy="2575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05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1">
            <a:extLst>
              <a:ext uri="{FF2B5EF4-FFF2-40B4-BE49-F238E27FC236}">
                <a16:creationId xmlns:a16="http://schemas.microsoft.com/office/drawing/2014/main" xmlns="" id="{D2C66CC5-69E7-007B-0F78-3D1EB8AD80BE}"/>
              </a:ext>
            </a:extLst>
          </p:cNvPr>
          <p:cNvGrpSpPr/>
          <p:nvPr/>
        </p:nvGrpSpPr>
        <p:grpSpPr>
          <a:xfrm>
            <a:off x="344779" y="116632"/>
            <a:ext cx="8532000" cy="2124000"/>
            <a:chOff x="774428" y="2335643"/>
            <a:chExt cx="5252941" cy="697764"/>
          </a:xfrm>
        </p:grpSpPr>
        <p:grpSp>
          <p:nvGrpSpPr>
            <p:cNvPr id="3" name="Group 143">
              <a:extLst>
                <a:ext uri="{FF2B5EF4-FFF2-40B4-BE49-F238E27FC236}">
                  <a16:creationId xmlns:a16="http://schemas.microsoft.com/office/drawing/2014/main" xmlns="" id="{7B8A6FAE-A3F6-CA5A-5818-831A1DAD8D28}"/>
                </a:ext>
              </a:extLst>
            </p:cNvPr>
            <p:cNvGrpSpPr/>
            <p:nvPr/>
          </p:nvGrpSpPr>
          <p:grpSpPr>
            <a:xfrm>
              <a:off x="774428" y="2335643"/>
              <a:ext cx="5244278" cy="697764"/>
              <a:chOff x="796376" y="1835886"/>
              <a:chExt cx="5244278" cy="697764"/>
            </a:xfrm>
          </p:grpSpPr>
          <p:sp>
            <p:nvSpPr>
              <p:cNvPr id="5" name="Rectangle 144">
                <a:extLst>
                  <a:ext uri="{FF2B5EF4-FFF2-40B4-BE49-F238E27FC236}">
                    <a16:creationId xmlns:a16="http://schemas.microsoft.com/office/drawing/2014/main" xmlns="" id="{EF964503-C5E3-6785-9B56-62FBA2C14952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Parallelogram 145">
                <a:extLst>
                  <a:ext uri="{FF2B5EF4-FFF2-40B4-BE49-F238E27FC236}">
                    <a16:creationId xmlns:a16="http://schemas.microsoft.com/office/drawing/2014/main" xmlns="" id="{55C532C6-D82D-174C-51E2-244126FFC7F3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146">
                <a:extLst>
                  <a:ext uri="{FF2B5EF4-FFF2-40B4-BE49-F238E27FC236}">
                    <a16:creationId xmlns:a16="http://schemas.microsoft.com/office/drawing/2014/main" xmlns="" id="{19600D2E-E84E-88E2-5E77-952468A6D55E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FC7781">
                      <a:alpha val="95000"/>
                    </a:srgbClr>
                  </a:gs>
                  <a:gs pos="70000">
                    <a:srgbClr val="FB4A56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B3214968-BA7B-F37C-DDA8-E54BCFFB8D88}"/>
                  </a:ext>
                </a:extLst>
              </p:cNvPr>
              <p:cNvSpPr txBox="1"/>
              <p:nvPr/>
            </p:nvSpPr>
            <p:spPr>
              <a:xfrm>
                <a:off x="796376" y="1863205"/>
                <a:ext cx="4460016" cy="5080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БИБЛИО-ГЛОБУС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 «Реализация модели экономического образования детей дошкольного возраста»</a:t>
                </a:r>
                <a:endParaRPr lang="ru-RU" sz="1500" b="1" dirty="0" smtClean="0">
                  <a:solidFill>
                    <a:srgbClr val="000066"/>
                  </a:solidFill>
                  <a:latin typeface="Georgia" pitchFamily="18" charset="0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ДАТА ПРОВЕДЕНИЯ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27.02.2025 </a:t>
                </a: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в онлайн режиме на платформе ИКОП «</a:t>
                </a:r>
                <a:r>
                  <a:rPr lang="ru-RU" sz="1500" b="1" dirty="0" err="1">
                    <a:solidFill>
                      <a:srgbClr val="800000"/>
                    </a:solidFill>
                    <a:latin typeface="Georgia" pitchFamily="18" charset="0"/>
                  </a:rPr>
                  <a:t>Сферум</a:t>
                </a: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»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КАТЕГОРИЯ </a:t>
                </a: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СЛУШАТЕЛЕЙ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старшие воспитатели, воспитатели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ДОО города Нижнего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Новгорода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ПРИСУТСТВОВАЛО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59 педагогов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города Нижнего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Новгорода</a:t>
                </a:r>
                <a:endParaRPr lang="ru-RU" sz="1500" b="1" dirty="0">
                  <a:solidFill>
                    <a:srgbClr val="000066"/>
                  </a:solidFill>
                  <a:latin typeface="Georgia" pitchFamily="18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DD7FE571-8898-4071-12B1-5F6EE664469A}"/>
                </a:ext>
              </a:extLst>
            </p:cNvPr>
            <p:cNvSpPr txBox="1"/>
            <p:nvPr/>
          </p:nvSpPr>
          <p:spPr>
            <a:xfrm>
              <a:off x="5221141" y="2563352"/>
              <a:ext cx="806228" cy="223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800000"/>
                  </a:solidFill>
                  <a:latin typeface="Georgia" pitchFamily="18" charset="0"/>
                </a:rPr>
                <a:t>02</a:t>
              </a:r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4267"/>
            <a:ext cx="3420000" cy="2575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672" y="1944269"/>
            <a:ext cx="3420000" cy="2575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64" y="4149080"/>
            <a:ext cx="3420000" cy="2575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597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2">
            <a:extLst>
              <a:ext uri="{FF2B5EF4-FFF2-40B4-BE49-F238E27FC236}">
                <a16:creationId xmlns:a16="http://schemas.microsoft.com/office/drawing/2014/main" xmlns="" id="{F12CBEE7-CEEC-C76E-E8F5-432789C088B5}"/>
              </a:ext>
            </a:extLst>
          </p:cNvPr>
          <p:cNvGrpSpPr/>
          <p:nvPr/>
        </p:nvGrpSpPr>
        <p:grpSpPr>
          <a:xfrm>
            <a:off x="375628" y="166780"/>
            <a:ext cx="8532000" cy="2363548"/>
            <a:chOff x="805493" y="2935694"/>
            <a:chExt cx="5221877" cy="697764"/>
          </a:xfrm>
        </p:grpSpPr>
        <p:grpSp>
          <p:nvGrpSpPr>
            <p:cNvPr id="3" name="Group 151">
              <a:extLst>
                <a:ext uri="{FF2B5EF4-FFF2-40B4-BE49-F238E27FC236}">
                  <a16:creationId xmlns:a16="http://schemas.microsoft.com/office/drawing/2014/main" xmlns="" id="{37D4BD8F-D388-1F5C-C4FD-936AF69C83EC}"/>
                </a:ext>
              </a:extLst>
            </p:cNvPr>
            <p:cNvGrpSpPr/>
            <p:nvPr/>
          </p:nvGrpSpPr>
          <p:grpSpPr>
            <a:xfrm>
              <a:off x="805493" y="2935694"/>
              <a:ext cx="5213213" cy="697764"/>
              <a:chOff x="827441" y="1835886"/>
              <a:chExt cx="5213213" cy="697764"/>
            </a:xfrm>
          </p:grpSpPr>
          <p:sp>
            <p:nvSpPr>
              <p:cNvPr id="5" name="Rectangle 152">
                <a:extLst>
                  <a:ext uri="{FF2B5EF4-FFF2-40B4-BE49-F238E27FC236}">
                    <a16:creationId xmlns:a16="http://schemas.microsoft.com/office/drawing/2014/main" xmlns="" id="{B7B76FD7-2315-4860-2FC1-F5A89FE9E3FD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Parallelogram 153">
                <a:extLst>
                  <a:ext uri="{FF2B5EF4-FFF2-40B4-BE49-F238E27FC236}">
                    <a16:creationId xmlns:a16="http://schemas.microsoft.com/office/drawing/2014/main" xmlns="" id="{89A05943-5D48-9314-A8C9-EF616D6CF508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154">
                <a:extLst>
                  <a:ext uri="{FF2B5EF4-FFF2-40B4-BE49-F238E27FC236}">
                    <a16:creationId xmlns:a16="http://schemas.microsoft.com/office/drawing/2014/main" xmlns="" id="{4E846763-7BB5-8EF0-59AC-DD5B1C338945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FEB349"/>
                  </a:gs>
                  <a:gs pos="70000">
                    <a:srgbClr val="FE9034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EB7A6212-2BAE-AD20-E45C-65AEA92C7326}"/>
                  </a:ext>
                </a:extLst>
              </p:cNvPr>
              <p:cNvSpPr txBox="1"/>
              <p:nvPr/>
            </p:nvSpPr>
            <p:spPr>
              <a:xfrm>
                <a:off x="840456" y="1846932"/>
                <a:ext cx="4402632" cy="5179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ЭКОНОМИЧЕСКИЙ ИНВЕНТ (игра-викторина)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«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Финансы на страницах сказок и мультфильмов» для воспитанников старшего дошкольного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возраста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дошкольных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образовательных организаций города Нижнего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Новгорода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СРОКИ ПРОВЕДЕНИЯ ИГРЫ-ВИКТОРИНЫ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с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24.03.2025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по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07.04.2025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УЧАСТНИКИ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: 165 воспитанников старшего дошкольного возраста ДОО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города Нижнего Новгорода</a:t>
                </a:r>
                <a:endParaRPr lang="en-US" sz="1500" b="1" dirty="0">
                  <a:solidFill>
                    <a:srgbClr val="000066"/>
                  </a:solidFill>
                  <a:latin typeface="Georgia" pitchFamily="18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940B0D98-F88A-A9CE-530E-CA1F49CA0995}"/>
                </a:ext>
              </a:extLst>
            </p:cNvPr>
            <p:cNvSpPr txBox="1"/>
            <p:nvPr/>
          </p:nvSpPr>
          <p:spPr>
            <a:xfrm>
              <a:off x="5298705" y="3163403"/>
              <a:ext cx="728665" cy="223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800000"/>
                  </a:solidFill>
                  <a:latin typeface="Georgia" pitchFamily="18" charset="0"/>
                </a:rPr>
                <a:t>03</a:t>
              </a:r>
            </a:p>
          </p:txBody>
        </p:sp>
      </p:grpSp>
      <p:sp>
        <p:nvSpPr>
          <p:cNvPr id="13" name="Rectangle 6">
            <a:extLst>
              <a:ext uri="{FF2B5EF4-FFF2-40B4-BE49-F238E27FC236}">
                <a16:creationId xmlns:a16="http://schemas.microsoft.com/office/drawing/2014/main" xmlns="" id="{E88EC60A-8E25-F291-B485-C7B057281BF3}"/>
              </a:ext>
            </a:extLst>
          </p:cNvPr>
          <p:cNvSpPr/>
          <p:nvPr/>
        </p:nvSpPr>
        <p:spPr>
          <a:xfrm>
            <a:off x="654780" y="2165436"/>
            <a:ext cx="2880000" cy="2160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6">
            <a:extLst>
              <a:ext uri="{FF2B5EF4-FFF2-40B4-BE49-F238E27FC236}">
                <a16:creationId xmlns:a16="http://schemas.microsoft.com/office/drawing/2014/main" xmlns="" id="{0025BA20-2B52-861F-4DDA-74AC8656CF76}"/>
              </a:ext>
            </a:extLst>
          </p:cNvPr>
          <p:cNvSpPr/>
          <p:nvPr/>
        </p:nvSpPr>
        <p:spPr>
          <a:xfrm>
            <a:off x="844882" y="2165438"/>
            <a:ext cx="385010" cy="348916"/>
          </a:xfrm>
          <a:custGeom>
            <a:avLst/>
            <a:gdLst>
              <a:gd name="connsiteX0" fmla="*/ 0 w 385010"/>
              <a:gd name="connsiteY0" fmla="*/ 0 h 348916"/>
              <a:gd name="connsiteX1" fmla="*/ 385010 w 385010"/>
              <a:gd name="connsiteY1" fmla="*/ 0 h 348916"/>
              <a:gd name="connsiteX2" fmla="*/ 385010 w 385010"/>
              <a:gd name="connsiteY2" fmla="*/ 156411 h 348916"/>
              <a:gd name="connsiteX3" fmla="*/ 192505 w 385010"/>
              <a:gd name="connsiteY3" fmla="*/ 348916 h 348916"/>
              <a:gd name="connsiteX4" fmla="*/ 0 w 385010"/>
              <a:gd name="connsiteY4" fmla="*/ 156411 h 348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010" h="348916">
                <a:moveTo>
                  <a:pt x="0" y="0"/>
                </a:moveTo>
                <a:lnTo>
                  <a:pt x="385010" y="0"/>
                </a:lnTo>
                <a:lnTo>
                  <a:pt x="385010" y="156411"/>
                </a:lnTo>
                <a:cubicBezTo>
                  <a:pt x="385010" y="262729"/>
                  <a:pt x="298823" y="348916"/>
                  <a:pt x="192505" y="348916"/>
                </a:cubicBezTo>
                <a:cubicBezTo>
                  <a:pt x="86187" y="348916"/>
                  <a:pt x="0" y="262729"/>
                  <a:pt x="0" y="156411"/>
                </a:cubicBezTo>
                <a:close/>
              </a:path>
            </a:pathLst>
          </a:custGeom>
          <a:solidFill>
            <a:srgbClr val="473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dirty="0">
                <a:latin typeface="Georgia" pitchFamily="18" charset="0"/>
              </a:rPr>
              <a:t>1</a:t>
            </a:r>
          </a:p>
        </p:txBody>
      </p:sp>
      <p:sp>
        <p:nvSpPr>
          <p:cNvPr id="15" name="Isosceles Triangle 22">
            <a:extLst>
              <a:ext uri="{FF2B5EF4-FFF2-40B4-BE49-F238E27FC236}">
                <a16:creationId xmlns:a16="http://schemas.microsoft.com/office/drawing/2014/main" xmlns="" id="{9D1923AB-0664-D306-C51D-5D03F4FF780D}"/>
              </a:ext>
            </a:extLst>
          </p:cNvPr>
          <p:cNvSpPr/>
          <p:nvPr/>
        </p:nvSpPr>
        <p:spPr>
          <a:xfrm rot="5400000">
            <a:off x="3439443" y="2689990"/>
            <a:ext cx="400021" cy="209348"/>
          </a:xfrm>
          <a:prstGeom prst="triangle">
            <a:avLst/>
          </a:prstGeom>
          <a:solidFill>
            <a:srgbClr val="B6D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42">
            <a:extLst>
              <a:ext uri="{FF2B5EF4-FFF2-40B4-BE49-F238E27FC236}">
                <a16:creationId xmlns:a16="http://schemas.microsoft.com/office/drawing/2014/main" xmlns="" id="{BBEC3829-2A0A-6F17-AB31-CCAF1D0649BC}"/>
              </a:ext>
            </a:extLst>
          </p:cNvPr>
          <p:cNvSpPr/>
          <p:nvPr/>
        </p:nvSpPr>
        <p:spPr>
          <a:xfrm>
            <a:off x="3924128" y="2181394"/>
            <a:ext cx="2880000" cy="2160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43">
            <a:extLst>
              <a:ext uri="{FF2B5EF4-FFF2-40B4-BE49-F238E27FC236}">
                <a16:creationId xmlns:a16="http://schemas.microsoft.com/office/drawing/2014/main" xmlns="" id="{77D9F107-ACE8-D6A6-9021-2A60182EE3BF}"/>
              </a:ext>
            </a:extLst>
          </p:cNvPr>
          <p:cNvSpPr/>
          <p:nvPr/>
        </p:nvSpPr>
        <p:spPr>
          <a:xfrm>
            <a:off x="4114230" y="2181396"/>
            <a:ext cx="385010" cy="348916"/>
          </a:xfrm>
          <a:custGeom>
            <a:avLst/>
            <a:gdLst>
              <a:gd name="connsiteX0" fmla="*/ 0 w 385010"/>
              <a:gd name="connsiteY0" fmla="*/ 0 h 348916"/>
              <a:gd name="connsiteX1" fmla="*/ 385010 w 385010"/>
              <a:gd name="connsiteY1" fmla="*/ 0 h 348916"/>
              <a:gd name="connsiteX2" fmla="*/ 385010 w 385010"/>
              <a:gd name="connsiteY2" fmla="*/ 156411 h 348916"/>
              <a:gd name="connsiteX3" fmla="*/ 192505 w 385010"/>
              <a:gd name="connsiteY3" fmla="*/ 348916 h 348916"/>
              <a:gd name="connsiteX4" fmla="*/ 0 w 385010"/>
              <a:gd name="connsiteY4" fmla="*/ 156411 h 348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010" h="348916">
                <a:moveTo>
                  <a:pt x="0" y="0"/>
                </a:moveTo>
                <a:lnTo>
                  <a:pt x="385010" y="0"/>
                </a:lnTo>
                <a:lnTo>
                  <a:pt x="385010" y="156411"/>
                </a:lnTo>
                <a:cubicBezTo>
                  <a:pt x="385010" y="262729"/>
                  <a:pt x="298823" y="348916"/>
                  <a:pt x="192505" y="348916"/>
                </a:cubicBezTo>
                <a:cubicBezTo>
                  <a:pt x="86187" y="348916"/>
                  <a:pt x="0" y="262729"/>
                  <a:pt x="0" y="156411"/>
                </a:cubicBezTo>
                <a:close/>
              </a:path>
            </a:pathLst>
          </a:custGeom>
          <a:solidFill>
            <a:srgbClr val="473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2</a:t>
            </a:r>
            <a:endParaRPr lang="en-US" sz="2400" dirty="0">
              <a:latin typeface="Georgia" pitchFamily="18" charset="0"/>
            </a:endParaRPr>
          </a:p>
        </p:txBody>
      </p:sp>
      <p:sp useBgFill="1">
        <p:nvSpPr>
          <p:cNvPr id="18" name="Isosceles Triangle 48">
            <a:extLst>
              <a:ext uri="{FF2B5EF4-FFF2-40B4-BE49-F238E27FC236}">
                <a16:creationId xmlns:a16="http://schemas.microsoft.com/office/drawing/2014/main" xmlns="" id="{26C6B05D-E784-2BAB-A82E-6AB7E0BC3F07}"/>
              </a:ext>
            </a:extLst>
          </p:cNvPr>
          <p:cNvSpPr/>
          <p:nvPr/>
        </p:nvSpPr>
        <p:spPr>
          <a:xfrm rot="5400000">
            <a:off x="3828792" y="2695102"/>
            <a:ext cx="400021" cy="20934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xmlns="" id="{E88EC60A-8E25-F291-B485-C7B057281BF3}"/>
              </a:ext>
            </a:extLst>
          </p:cNvPr>
          <p:cNvSpPr/>
          <p:nvPr/>
        </p:nvSpPr>
        <p:spPr>
          <a:xfrm>
            <a:off x="2274780" y="4477204"/>
            <a:ext cx="2880000" cy="2160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6">
            <a:extLst>
              <a:ext uri="{FF2B5EF4-FFF2-40B4-BE49-F238E27FC236}">
                <a16:creationId xmlns:a16="http://schemas.microsoft.com/office/drawing/2014/main" xmlns="" id="{0025BA20-2B52-861F-4DDA-74AC8656CF76}"/>
              </a:ext>
            </a:extLst>
          </p:cNvPr>
          <p:cNvSpPr/>
          <p:nvPr/>
        </p:nvSpPr>
        <p:spPr>
          <a:xfrm>
            <a:off x="2464882" y="4477206"/>
            <a:ext cx="385010" cy="348916"/>
          </a:xfrm>
          <a:custGeom>
            <a:avLst/>
            <a:gdLst>
              <a:gd name="connsiteX0" fmla="*/ 0 w 385010"/>
              <a:gd name="connsiteY0" fmla="*/ 0 h 348916"/>
              <a:gd name="connsiteX1" fmla="*/ 385010 w 385010"/>
              <a:gd name="connsiteY1" fmla="*/ 0 h 348916"/>
              <a:gd name="connsiteX2" fmla="*/ 385010 w 385010"/>
              <a:gd name="connsiteY2" fmla="*/ 156411 h 348916"/>
              <a:gd name="connsiteX3" fmla="*/ 192505 w 385010"/>
              <a:gd name="connsiteY3" fmla="*/ 348916 h 348916"/>
              <a:gd name="connsiteX4" fmla="*/ 0 w 385010"/>
              <a:gd name="connsiteY4" fmla="*/ 156411 h 348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010" h="348916">
                <a:moveTo>
                  <a:pt x="0" y="0"/>
                </a:moveTo>
                <a:lnTo>
                  <a:pt x="385010" y="0"/>
                </a:lnTo>
                <a:lnTo>
                  <a:pt x="385010" y="156411"/>
                </a:lnTo>
                <a:cubicBezTo>
                  <a:pt x="385010" y="262729"/>
                  <a:pt x="298823" y="348916"/>
                  <a:pt x="192505" y="348916"/>
                </a:cubicBezTo>
                <a:cubicBezTo>
                  <a:pt x="86187" y="348916"/>
                  <a:pt x="0" y="262729"/>
                  <a:pt x="0" y="156411"/>
                </a:cubicBezTo>
                <a:close/>
              </a:path>
            </a:pathLst>
          </a:custGeom>
          <a:solidFill>
            <a:srgbClr val="473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3</a:t>
            </a:r>
            <a:endParaRPr lang="en-US" sz="2400" dirty="0">
              <a:latin typeface="Georgia" pitchFamily="18" charset="0"/>
            </a:endParaRPr>
          </a:p>
        </p:txBody>
      </p:sp>
      <p:sp>
        <p:nvSpPr>
          <p:cNvPr id="21" name="Isosceles Triangle 22">
            <a:extLst>
              <a:ext uri="{FF2B5EF4-FFF2-40B4-BE49-F238E27FC236}">
                <a16:creationId xmlns:a16="http://schemas.microsoft.com/office/drawing/2014/main" xmlns="" id="{9D1923AB-0664-D306-C51D-5D03F4FF780D}"/>
              </a:ext>
            </a:extLst>
          </p:cNvPr>
          <p:cNvSpPr/>
          <p:nvPr/>
        </p:nvSpPr>
        <p:spPr>
          <a:xfrm rot="5400000">
            <a:off x="5059443" y="5001758"/>
            <a:ext cx="400021" cy="209348"/>
          </a:xfrm>
          <a:prstGeom prst="triangle">
            <a:avLst/>
          </a:prstGeom>
          <a:solidFill>
            <a:srgbClr val="B6D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42">
            <a:extLst>
              <a:ext uri="{FF2B5EF4-FFF2-40B4-BE49-F238E27FC236}">
                <a16:creationId xmlns:a16="http://schemas.microsoft.com/office/drawing/2014/main" xmlns="" id="{BBEC3829-2A0A-6F17-AB31-CCAF1D0649BC}"/>
              </a:ext>
            </a:extLst>
          </p:cNvPr>
          <p:cNvSpPr/>
          <p:nvPr/>
        </p:nvSpPr>
        <p:spPr>
          <a:xfrm>
            <a:off x="5544128" y="4493162"/>
            <a:ext cx="2880000" cy="21600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43">
            <a:extLst>
              <a:ext uri="{FF2B5EF4-FFF2-40B4-BE49-F238E27FC236}">
                <a16:creationId xmlns:a16="http://schemas.microsoft.com/office/drawing/2014/main" xmlns="" id="{77D9F107-ACE8-D6A6-9021-2A60182EE3BF}"/>
              </a:ext>
            </a:extLst>
          </p:cNvPr>
          <p:cNvSpPr/>
          <p:nvPr/>
        </p:nvSpPr>
        <p:spPr>
          <a:xfrm>
            <a:off x="5734230" y="4493164"/>
            <a:ext cx="385010" cy="348916"/>
          </a:xfrm>
          <a:custGeom>
            <a:avLst/>
            <a:gdLst>
              <a:gd name="connsiteX0" fmla="*/ 0 w 385010"/>
              <a:gd name="connsiteY0" fmla="*/ 0 h 348916"/>
              <a:gd name="connsiteX1" fmla="*/ 385010 w 385010"/>
              <a:gd name="connsiteY1" fmla="*/ 0 h 348916"/>
              <a:gd name="connsiteX2" fmla="*/ 385010 w 385010"/>
              <a:gd name="connsiteY2" fmla="*/ 156411 h 348916"/>
              <a:gd name="connsiteX3" fmla="*/ 192505 w 385010"/>
              <a:gd name="connsiteY3" fmla="*/ 348916 h 348916"/>
              <a:gd name="connsiteX4" fmla="*/ 0 w 385010"/>
              <a:gd name="connsiteY4" fmla="*/ 156411 h 348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010" h="348916">
                <a:moveTo>
                  <a:pt x="0" y="0"/>
                </a:moveTo>
                <a:lnTo>
                  <a:pt x="385010" y="0"/>
                </a:lnTo>
                <a:lnTo>
                  <a:pt x="385010" y="156411"/>
                </a:lnTo>
                <a:cubicBezTo>
                  <a:pt x="385010" y="262729"/>
                  <a:pt x="298823" y="348916"/>
                  <a:pt x="192505" y="348916"/>
                </a:cubicBezTo>
                <a:cubicBezTo>
                  <a:pt x="86187" y="348916"/>
                  <a:pt x="0" y="262729"/>
                  <a:pt x="0" y="156411"/>
                </a:cubicBezTo>
                <a:close/>
              </a:path>
            </a:pathLst>
          </a:custGeom>
          <a:solidFill>
            <a:srgbClr val="473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400" dirty="0" smtClean="0">
                <a:latin typeface="Georgia" pitchFamily="18" charset="0"/>
              </a:rPr>
              <a:t>4</a:t>
            </a:r>
            <a:endParaRPr lang="en-US" sz="2400" dirty="0">
              <a:latin typeface="Georgia" pitchFamily="18" charset="0"/>
            </a:endParaRPr>
          </a:p>
        </p:txBody>
      </p:sp>
      <p:sp useBgFill="1">
        <p:nvSpPr>
          <p:cNvPr id="24" name="Isosceles Triangle 48">
            <a:extLst>
              <a:ext uri="{FF2B5EF4-FFF2-40B4-BE49-F238E27FC236}">
                <a16:creationId xmlns:a16="http://schemas.microsoft.com/office/drawing/2014/main" xmlns="" id="{26C6B05D-E784-2BAB-A82E-6AB7E0BC3F07}"/>
              </a:ext>
            </a:extLst>
          </p:cNvPr>
          <p:cNvSpPr/>
          <p:nvPr/>
        </p:nvSpPr>
        <p:spPr>
          <a:xfrm rot="5400000">
            <a:off x="5448792" y="5006870"/>
            <a:ext cx="400021" cy="20934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31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3">
            <a:extLst>
              <a:ext uri="{FF2B5EF4-FFF2-40B4-BE49-F238E27FC236}">
                <a16:creationId xmlns:a16="http://schemas.microsoft.com/office/drawing/2014/main" xmlns="" id="{D86D30F3-78E7-722E-5CD9-E2925C3D54D4}"/>
              </a:ext>
            </a:extLst>
          </p:cNvPr>
          <p:cNvGrpSpPr/>
          <p:nvPr/>
        </p:nvGrpSpPr>
        <p:grpSpPr>
          <a:xfrm>
            <a:off x="332449" y="194320"/>
            <a:ext cx="8595086" cy="1983135"/>
            <a:chOff x="766946" y="3535745"/>
            <a:chExt cx="5251760" cy="697764"/>
          </a:xfrm>
        </p:grpSpPr>
        <p:grpSp>
          <p:nvGrpSpPr>
            <p:cNvPr id="3" name="Group 158">
              <a:extLst>
                <a:ext uri="{FF2B5EF4-FFF2-40B4-BE49-F238E27FC236}">
                  <a16:creationId xmlns:a16="http://schemas.microsoft.com/office/drawing/2014/main" xmlns="" id="{622572E2-D175-DF48-9880-866A9EC2E52C}"/>
                </a:ext>
              </a:extLst>
            </p:cNvPr>
            <p:cNvGrpSpPr/>
            <p:nvPr/>
          </p:nvGrpSpPr>
          <p:grpSpPr>
            <a:xfrm>
              <a:off x="766946" y="3535745"/>
              <a:ext cx="5251760" cy="697764"/>
              <a:chOff x="788894" y="1835886"/>
              <a:chExt cx="5251760" cy="697764"/>
            </a:xfrm>
          </p:grpSpPr>
          <p:sp>
            <p:nvSpPr>
              <p:cNvPr id="5" name="Rectangle 159">
                <a:extLst>
                  <a:ext uri="{FF2B5EF4-FFF2-40B4-BE49-F238E27FC236}">
                    <a16:creationId xmlns:a16="http://schemas.microsoft.com/office/drawing/2014/main" xmlns="" id="{2D86C680-5C49-B560-9516-E08A5016E94E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Parallelogram 160">
                <a:extLst>
                  <a:ext uri="{FF2B5EF4-FFF2-40B4-BE49-F238E27FC236}">
                    <a16:creationId xmlns:a16="http://schemas.microsoft.com/office/drawing/2014/main" xmlns="" id="{93EE198D-B063-992E-F0ED-0AE1688BE30C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161">
                <a:extLst>
                  <a:ext uri="{FF2B5EF4-FFF2-40B4-BE49-F238E27FC236}">
                    <a16:creationId xmlns:a16="http://schemas.microsoft.com/office/drawing/2014/main" xmlns="" id="{60DDE82A-C26F-E424-DBD3-0D8F1568F86F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B2DA5D"/>
                  </a:gs>
                  <a:gs pos="70000">
                    <a:srgbClr val="92D05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文本框 19">
                <a:extLst>
                  <a:ext uri="{FF2B5EF4-FFF2-40B4-BE49-F238E27FC236}">
                    <a16:creationId xmlns:a16="http://schemas.microsoft.com/office/drawing/2014/main" xmlns="" id="{D93167B7-4D0E-556E-8A35-E8841CACE2DC}"/>
                  </a:ext>
                </a:extLst>
              </p:cNvPr>
              <p:cNvSpPr txBox="1"/>
              <p:nvPr/>
            </p:nvSpPr>
            <p:spPr>
              <a:xfrm>
                <a:off x="788894" y="1835887"/>
                <a:ext cx="4475878" cy="54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altLang="zh-CN" sz="1500" b="1" dirty="0" smtClean="0">
                    <a:solidFill>
                      <a:srgbClr val="800000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ФЛЕШ-СЕМИНАР</a:t>
                </a:r>
                <a:r>
                  <a:rPr lang="ru-RU" altLang="zh-CN" sz="1500" b="1" dirty="0" smtClean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 </a:t>
                </a:r>
                <a:r>
                  <a:rPr lang="ru-RU" altLang="zh-CN" sz="1500" b="1" dirty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«Использование авторских дидактических игр и пособий по финансовой грамотности в свободной деятельности дошкольников»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ДАТА </a:t>
                </a: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ПРОВЕДЕНИЯ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22.04.2025</a:t>
                </a:r>
                <a:endParaRPr lang="ru-RU" sz="1500" b="1" dirty="0">
                  <a:solidFill>
                    <a:srgbClr val="800000"/>
                  </a:solidFill>
                  <a:latin typeface="Georgia" pitchFamily="18" charset="0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КАТЕГОРИЯ СЛУШАТЕЛЕЙ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старшие воспитатели, воспитатели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ДОО города Нижнего Новгорода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ПРИСУТСТВОВАЛО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60 педагогов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города Нижнего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Новгорода</a:t>
                </a:r>
                <a:endParaRPr lang="ru-RU" sz="1500" b="1" dirty="0">
                  <a:solidFill>
                    <a:srgbClr val="000066"/>
                  </a:solidFill>
                  <a:latin typeface="Georgia" pitchFamily="18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534782FC-E827-AF98-86AD-32F1399F57A6}"/>
                </a:ext>
              </a:extLst>
            </p:cNvPr>
            <p:cNvSpPr txBox="1"/>
            <p:nvPr/>
          </p:nvSpPr>
          <p:spPr>
            <a:xfrm>
              <a:off x="5290042" y="3763454"/>
              <a:ext cx="690675" cy="228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800000"/>
                  </a:solidFill>
                  <a:latin typeface="Georgia" pitchFamily="18" charset="0"/>
                </a:rPr>
                <a:t>04</a:t>
              </a: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0" y="1795286"/>
            <a:ext cx="3240000" cy="243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576" y="1795286"/>
            <a:ext cx="3240000" cy="2440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14265"/>
            <a:ext cx="3240000" cy="2439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145" y="4225286"/>
            <a:ext cx="3240000" cy="243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70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7">
            <a:extLst>
              <a:ext uri="{FF2B5EF4-FFF2-40B4-BE49-F238E27FC236}">
                <a16:creationId xmlns:a16="http://schemas.microsoft.com/office/drawing/2014/main" xmlns="" id="{36C37FE0-CC40-3FFB-2AAA-7FC8CEB98A2B}"/>
              </a:ext>
            </a:extLst>
          </p:cNvPr>
          <p:cNvGrpSpPr/>
          <p:nvPr/>
        </p:nvGrpSpPr>
        <p:grpSpPr>
          <a:xfrm>
            <a:off x="291678" y="142183"/>
            <a:ext cx="8563849" cy="1944000"/>
            <a:chOff x="6218749" y="1735593"/>
            <a:chExt cx="5245717" cy="697764"/>
          </a:xfrm>
        </p:grpSpPr>
        <p:grpSp>
          <p:nvGrpSpPr>
            <p:cNvPr id="3" name="Group 165">
              <a:extLst>
                <a:ext uri="{FF2B5EF4-FFF2-40B4-BE49-F238E27FC236}">
                  <a16:creationId xmlns:a16="http://schemas.microsoft.com/office/drawing/2014/main" xmlns="" id="{8DC4BD0F-02D3-8570-73BD-3BA2F384EC99}"/>
                </a:ext>
              </a:extLst>
            </p:cNvPr>
            <p:cNvGrpSpPr/>
            <p:nvPr/>
          </p:nvGrpSpPr>
          <p:grpSpPr>
            <a:xfrm>
              <a:off x="6218749" y="1735593"/>
              <a:ext cx="5245717" cy="697764"/>
              <a:chOff x="794937" y="1835886"/>
              <a:chExt cx="5245717" cy="697764"/>
            </a:xfrm>
          </p:grpSpPr>
          <p:sp>
            <p:nvSpPr>
              <p:cNvPr id="5" name="Rectangle 166">
                <a:extLst>
                  <a:ext uri="{FF2B5EF4-FFF2-40B4-BE49-F238E27FC236}">
                    <a16:creationId xmlns:a16="http://schemas.microsoft.com/office/drawing/2014/main" xmlns="" id="{D3FBF2D1-9804-95E6-4433-40E57BB5B52B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Parallelogram 167">
                <a:extLst>
                  <a:ext uri="{FF2B5EF4-FFF2-40B4-BE49-F238E27FC236}">
                    <a16:creationId xmlns:a16="http://schemas.microsoft.com/office/drawing/2014/main" xmlns="" id="{F4FF33DD-F535-64FF-AD99-AEB4E5FE4C5F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168">
                <a:extLst>
                  <a:ext uri="{FF2B5EF4-FFF2-40B4-BE49-F238E27FC236}">
                    <a16:creationId xmlns:a16="http://schemas.microsoft.com/office/drawing/2014/main" xmlns="" id="{D97465B5-44E5-2D15-CC86-6BE802DD8DEC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18BF86"/>
                  </a:gs>
                  <a:gs pos="70000">
                    <a:srgbClr val="1AAB63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文本框 19">
                <a:extLst>
                  <a:ext uri="{FF2B5EF4-FFF2-40B4-BE49-F238E27FC236}">
                    <a16:creationId xmlns:a16="http://schemas.microsoft.com/office/drawing/2014/main" xmlns="" id="{E29A25F9-46DA-431D-48C4-7C0C5580C477}"/>
                  </a:ext>
                </a:extLst>
              </p:cNvPr>
              <p:cNvSpPr txBox="1"/>
              <p:nvPr/>
            </p:nvSpPr>
            <p:spPr>
              <a:xfrm>
                <a:off x="794937" y="1835887"/>
                <a:ext cx="4525717" cy="405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altLang="zh-CN" sz="1500" b="1" dirty="0">
                    <a:solidFill>
                      <a:srgbClr val="800000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ОНЛАЙН-ВИКТОРИНА</a:t>
                </a:r>
                <a:r>
                  <a:rPr lang="ru-RU" altLang="zh-CN" sz="1500" b="1" dirty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 «Занимательные задания от девочки Транжирки, мальчика Копи и феи Монеты» для детей 5 – 7 лет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СРОКИ ПРОВЕДЕНИЯ </a:t>
                </a: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ИГРЫ-ВИКТОРИНЫ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:  20.05.2025</a:t>
                </a:r>
                <a:endParaRPr lang="ru-RU" sz="1500" b="1" dirty="0">
                  <a:solidFill>
                    <a:srgbClr val="000066"/>
                  </a:solidFill>
                  <a:latin typeface="Georgia" pitchFamily="18" charset="0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УЧАСТНИКИ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107 воспитанников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старшего дошкольного возраста ДОО города Нижнего Новгорода</a:t>
                </a:r>
                <a:endParaRPr lang="en-US" sz="1500" b="1" dirty="0">
                  <a:solidFill>
                    <a:srgbClr val="000066"/>
                  </a:solidFill>
                  <a:latin typeface="Georgia" pitchFamily="18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5CA5DBA2-B44D-8769-A894-A44511A7C004}"/>
                </a:ext>
              </a:extLst>
            </p:cNvPr>
            <p:cNvSpPr txBox="1"/>
            <p:nvPr/>
          </p:nvSpPr>
          <p:spPr>
            <a:xfrm>
              <a:off x="10719442" y="1967939"/>
              <a:ext cx="649507" cy="223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800000"/>
                  </a:solidFill>
                  <a:latin typeface="Georgia" pitchFamily="18" charset="0"/>
                </a:rPr>
                <a:t>05</a:t>
              </a:r>
            </a:p>
          </p:txBody>
        </p:sp>
      </p:grpSp>
      <p:pic>
        <p:nvPicPr>
          <p:cNvPr id="12" name="Рисунок 11"/>
          <p:cNvPicPr/>
          <p:nvPr/>
        </p:nvPicPr>
        <p:blipFill rotWithShape="1">
          <a:blip r:embed="rId2"/>
          <a:srcRect l="17965" t="13499" r="15906" b="5508"/>
          <a:stretch/>
        </p:blipFill>
        <p:spPr bwMode="auto">
          <a:xfrm>
            <a:off x="344742" y="2564904"/>
            <a:ext cx="4067175" cy="2799715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3"/>
          <a:srcRect l="28653" t="17355" r="26435" b="5234"/>
          <a:stretch/>
        </p:blipFill>
        <p:spPr bwMode="auto">
          <a:xfrm>
            <a:off x="4664590" y="1333952"/>
            <a:ext cx="2762250" cy="2676525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/>
          <p:nvPr/>
        </p:nvPicPr>
        <p:blipFill rotWithShape="1">
          <a:blip r:embed="rId4"/>
          <a:srcRect l="24625" t="20386" r="22254" b="6612"/>
          <a:stretch/>
        </p:blipFill>
        <p:spPr bwMode="auto">
          <a:xfrm>
            <a:off x="5588453" y="4102556"/>
            <a:ext cx="3267075" cy="2524125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9304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6">
            <a:extLst>
              <a:ext uri="{FF2B5EF4-FFF2-40B4-BE49-F238E27FC236}">
                <a16:creationId xmlns:a16="http://schemas.microsoft.com/office/drawing/2014/main" xmlns="" id="{0D68FD19-D9E7-8477-927D-748FECC42ECF}"/>
              </a:ext>
            </a:extLst>
          </p:cNvPr>
          <p:cNvGrpSpPr/>
          <p:nvPr/>
        </p:nvGrpSpPr>
        <p:grpSpPr>
          <a:xfrm>
            <a:off x="369328" y="152600"/>
            <a:ext cx="8539969" cy="1803167"/>
            <a:chOff x="6246384" y="2335644"/>
            <a:chExt cx="5218082" cy="697764"/>
          </a:xfrm>
        </p:grpSpPr>
        <p:grpSp>
          <p:nvGrpSpPr>
            <p:cNvPr id="3" name="Group 172">
              <a:extLst>
                <a:ext uri="{FF2B5EF4-FFF2-40B4-BE49-F238E27FC236}">
                  <a16:creationId xmlns:a16="http://schemas.microsoft.com/office/drawing/2014/main" xmlns="" id="{923BAF84-2C04-1557-0660-F9D48AFAA1B6}"/>
                </a:ext>
              </a:extLst>
            </p:cNvPr>
            <p:cNvGrpSpPr/>
            <p:nvPr/>
          </p:nvGrpSpPr>
          <p:grpSpPr>
            <a:xfrm>
              <a:off x="6246384" y="2335644"/>
              <a:ext cx="5218082" cy="697764"/>
              <a:chOff x="822572" y="1835886"/>
              <a:chExt cx="5218082" cy="697764"/>
            </a:xfrm>
          </p:grpSpPr>
          <p:sp>
            <p:nvSpPr>
              <p:cNvPr id="5" name="Rectangle 173">
                <a:extLst>
                  <a:ext uri="{FF2B5EF4-FFF2-40B4-BE49-F238E27FC236}">
                    <a16:creationId xmlns:a16="http://schemas.microsoft.com/office/drawing/2014/main" xmlns="" id="{2530CD30-7D94-3C54-686A-56274C25F591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Parallelogram 174">
                <a:extLst>
                  <a:ext uri="{FF2B5EF4-FFF2-40B4-BE49-F238E27FC236}">
                    <a16:creationId xmlns:a16="http://schemas.microsoft.com/office/drawing/2014/main" xmlns="" id="{5D8CDD71-41F7-9201-D466-CAA7470440CB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175">
                <a:extLst>
                  <a:ext uri="{FF2B5EF4-FFF2-40B4-BE49-F238E27FC236}">
                    <a16:creationId xmlns:a16="http://schemas.microsoft.com/office/drawing/2014/main" xmlns="" id="{C93DC517-1D00-BC88-79E4-76207E01F60E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17E0FF"/>
                  </a:gs>
                  <a:gs pos="70000">
                    <a:srgbClr val="00B0F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文本框 19">
                <a:extLst>
                  <a:ext uri="{FF2B5EF4-FFF2-40B4-BE49-F238E27FC236}">
                    <a16:creationId xmlns:a16="http://schemas.microsoft.com/office/drawing/2014/main" xmlns="" id="{EF4ABF34-5630-048A-6935-90459F5469CB}"/>
                  </a:ext>
                </a:extLst>
              </p:cNvPr>
              <p:cNvSpPr txBox="1"/>
              <p:nvPr/>
            </p:nvSpPr>
            <p:spPr>
              <a:xfrm>
                <a:off x="822572" y="1906353"/>
                <a:ext cx="4634544" cy="357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zh-CN" sz="1500" b="1" dirty="0">
                    <a:solidFill>
                      <a:srgbClr val="800000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PR-</a:t>
                </a:r>
                <a:r>
                  <a:rPr lang="ru-RU" altLang="zh-CN" sz="1500" b="1" dirty="0">
                    <a:solidFill>
                      <a:srgbClr val="800000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АКЦИЯ</a:t>
                </a:r>
                <a:r>
                  <a:rPr lang="ru-RU" altLang="zh-CN" sz="1500" b="1" dirty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 «Реализация основ финансовой грамотности в инфраструктуре ДОО»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СРОКИ </a:t>
                </a: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ПРОВЕДЕНИЯ КОНКУРСА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09.10.2025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УЧАСТНИКИ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151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педагог ДОО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города Нижнего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Новгорода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407D6568-E570-E724-79B4-4A7253766949}"/>
                </a:ext>
              </a:extLst>
            </p:cNvPr>
            <p:cNvSpPr txBox="1"/>
            <p:nvPr/>
          </p:nvSpPr>
          <p:spPr>
            <a:xfrm>
              <a:off x="10736067" y="2563353"/>
              <a:ext cx="690411" cy="226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800000"/>
                  </a:solidFill>
                  <a:latin typeface="Georgia" pitchFamily="18" charset="0"/>
                </a:rPr>
                <a:t>06</a:t>
              </a:r>
            </a:p>
          </p:txBody>
        </p:sp>
      </p:grpSp>
      <p:pic>
        <p:nvPicPr>
          <p:cNvPr id="3074" name="Picture 2" descr="C:\Users\Ноутбук\Desktop\PR-акц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0" y="1682655"/>
            <a:ext cx="3753000" cy="5004000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Ноутбук\Desktop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800" y="1616759"/>
            <a:ext cx="2430000" cy="3240000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Ноутбук\Desktop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297" y="3392800"/>
            <a:ext cx="2430000" cy="3240000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737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5">
            <a:extLst>
              <a:ext uri="{FF2B5EF4-FFF2-40B4-BE49-F238E27FC236}">
                <a16:creationId xmlns:a16="http://schemas.microsoft.com/office/drawing/2014/main" xmlns="" id="{E1AA8FB4-3E6B-C08C-BB8E-E18AEE8E10EB}"/>
              </a:ext>
            </a:extLst>
          </p:cNvPr>
          <p:cNvGrpSpPr/>
          <p:nvPr/>
        </p:nvGrpSpPr>
        <p:grpSpPr>
          <a:xfrm>
            <a:off x="323528" y="143971"/>
            <a:ext cx="8532000" cy="2340000"/>
            <a:chOff x="6235845" y="2935695"/>
            <a:chExt cx="5228621" cy="697764"/>
          </a:xfrm>
        </p:grpSpPr>
        <p:grpSp>
          <p:nvGrpSpPr>
            <p:cNvPr id="3" name="Group 179">
              <a:extLst>
                <a:ext uri="{FF2B5EF4-FFF2-40B4-BE49-F238E27FC236}">
                  <a16:creationId xmlns:a16="http://schemas.microsoft.com/office/drawing/2014/main" xmlns="" id="{904092E9-1F1C-9F12-4EF9-F306DBAF016C}"/>
                </a:ext>
              </a:extLst>
            </p:cNvPr>
            <p:cNvGrpSpPr/>
            <p:nvPr/>
          </p:nvGrpSpPr>
          <p:grpSpPr>
            <a:xfrm>
              <a:off x="6235845" y="2935695"/>
              <a:ext cx="5228621" cy="697764"/>
              <a:chOff x="812033" y="1835886"/>
              <a:chExt cx="5228621" cy="697764"/>
            </a:xfrm>
          </p:grpSpPr>
          <p:sp>
            <p:nvSpPr>
              <p:cNvPr id="5" name="Rectangle 180">
                <a:extLst>
                  <a:ext uri="{FF2B5EF4-FFF2-40B4-BE49-F238E27FC236}">
                    <a16:creationId xmlns:a16="http://schemas.microsoft.com/office/drawing/2014/main" xmlns="" id="{2CF04B0A-691C-1D85-2606-FC008FD62458}"/>
                  </a:ext>
                </a:extLst>
              </p:cNvPr>
              <p:cNvSpPr/>
              <p:nvPr/>
            </p:nvSpPr>
            <p:spPr>
              <a:xfrm>
                <a:off x="827441" y="1835887"/>
                <a:ext cx="4338083" cy="540000"/>
              </a:xfrm>
              <a:prstGeom prst="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1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Parallelogram 181">
                <a:extLst>
                  <a:ext uri="{FF2B5EF4-FFF2-40B4-BE49-F238E27FC236}">
                    <a16:creationId xmlns:a16="http://schemas.microsoft.com/office/drawing/2014/main" xmlns="" id="{B7AA9834-607A-2F2D-1AAE-D7475B2832B7}"/>
                  </a:ext>
                </a:extLst>
              </p:cNvPr>
              <p:cNvSpPr/>
              <p:nvPr/>
            </p:nvSpPr>
            <p:spPr>
              <a:xfrm rot="5400000">
                <a:off x="4894207" y="2107203"/>
                <a:ext cx="697763" cy="155130"/>
              </a:xfrm>
              <a:prstGeom prst="parallelogram">
                <a:avLst>
                  <a:gd name="adj" fmla="val 102364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182">
                <a:extLst>
                  <a:ext uri="{FF2B5EF4-FFF2-40B4-BE49-F238E27FC236}">
                    <a16:creationId xmlns:a16="http://schemas.microsoft.com/office/drawing/2014/main" xmlns="" id="{D0EE73A6-3017-3706-91E1-2EEF8107EA8D}"/>
                  </a:ext>
                </a:extLst>
              </p:cNvPr>
              <p:cNvSpPr/>
              <p:nvPr/>
            </p:nvSpPr>
            <p:spPr>
              <a:xfrm rot="5400000">
                <a:off x="5410654" y="1903650"/>
                <a:ext cx="540000" cy="720000"/>
              </a:xfrm>
              <a:prstGeom prst="rect">
                <a:avLst/>
              </a:prstGeom>
              <a:gradFill flip="none" rotWithShape="1">
                <a:gsLst>
                  <a:gs pos="0">
                    <a:srgbClr val="00BCEC"/>
                  </a:gs>
                  <a:gs pos="70000">
                    <a:srgbClr val="0070C0">
                      <a:alpha val="9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文本框 19">
                <a:extLst>
                  <a:ext uri="{FF2B5EF4-FFF2-40B4-BE49-F238E27FC236}">
                    <a16:creationId xmlns:a16="http://schemas.microsoft.com/office/drawing/2014/main" xmlns="" id="{51AECC25-3694-1E73-9B11-77F0A4F864FC}"/>
                  </a:ext>
                </a:extLst>
              </p:cNvPr>
              <p:cNvSpPr txBox="1"/>
              <p:nvPr/>
            </p:nvSpPr>
            <p:spPr>
              <a:xfrm>
                <a:off x="812033" y="1838236"/>
                <a:ext cx="4353491" cy="523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altLang="zh-CN" sz="1500" b="1" dirty="0">
                    <a:solidFill>
                      <a:srgbClr val="800000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ОТКРЫТЫЙ МИКРОФОН </a:t>
                </a:r>
                <a:r>
                  <a:rPr lang="ru-RU" altLang="zh-CN" sz="1500" b="1" dirty="0">
                    <a:solidFill>
                      <a:srgbClr val="000066"/>
                    </a:solidFill>
                    <a:latin typeface="Georgia" pitchFamily="18" charset="0"/>
                    <a:ea typeface="微软雅黑" panose="020B0503020204020204" pitchFamily="34" charset="-122"/>
                  </a:rPr>
                  <a:t>«Создание единого информационно-образовательного пространства по формированию основ безопасного экономического поведения»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 smtClean="0">
                    <a:solidFill>
                      <a:srgbClr val="800000"/>
                    </a:solidFill>
                    <a:latin typeface="Georgia" pitchFamily="18" charset="0"/>
                  </a:rPr>
                  <a:t>ДАТА </a:t>
                </a: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ПРОВЕДЕНИЯ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2060"/>
                    </a:solidFill>
                    <a:latin typeface="Georgia" pitchFamily="18" charset="0"/>
                  </a:rPr>
                  <a:t>27.11.2025 </a:t>
                </a: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онлайн режиме на платформе ИКОП «</a:t>
                </a:r>
                <a:r>
                  <a:rPr lang="ru-RU" sz="1500" b="1" dirty="0" err="1">
                    <a:solidFill>
                      <a:srgbClr val="800000"/>
                    </a:solidFill>
                    <a:latin typeface="Georgia" pitchFamily="18" charset="0"/>
                  </a:rPr>
                  <a:t>Сферум</a:t>
                </a: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»</a:t>
                </a:r>
                <a:endParaRPr lang="ru-RU" sz="1500" b="1" dirty="0">
                  <a:solidFill>
                    <a:srgbClr val="002060"/>
                  </a:solidFill>
                  <a:latin typeface="Georgia" pitchFamily="18" charset="0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КАТЕГОРИЯ СЛУШАТЕЛЕЙ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заместители заведующих, старшие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воспитатели, воспитатели ДОО города Нижнего Новгорода</a:t>
                </a:r>
              </a:p>
              <a:p>
                <a:pPr>
                  <a:lnSpc>
                    <a:spcPct val="90000"/>
                  </a:lnSpc>
                  <a:defRPr/>
                </a:pPr>
                <a:r>
                  <a:rPr lang="ru-RU" sz="1500" b="1" dirty="0">
                    <a:solidFill>
                      <a:srgbClr val="800000"/>
                    </a:solidFill>
                    <a:latin typeface="Georgia" pitchFamily="18" charset="0"/>
                  </a:rPr>
                  <a:t>ПРИСУТСТВОВАЛО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: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43 педагога </a:t>
                </a:r>
                <a:r>
                  <a:rPr lang="ru-RU" sz="1500" b="1" dirty="0">
                    <a:solidFill>
                      <a:srgbClr val="000066"/>
                    </a:solidFill>
                    <a:latin typeface="Georgia" pitchFamily="18" charset="0"/>
                  </a:rPr>
                  <a:t>города Нижнего </a:t>
                </a:r>
                <a:r>
                  <a:rPr lang="ru-RU" sz="1500" b="1" dirty="0" smtClean="0">
                    <a:solidFill>
                      <a:srgbClr val="000066"/>
                    </a:solidFill>
                    <a:latin typeface="Georgia" pitchFamily="18" charset="0"/>
                  </a:rPr>
                  <a:t>Новгорода</a:t>
                </a:r>
                <a:endParaRPr lang="ru-RU" sz="1500" b="1" dirty="0">
                  <a:solidFill>
                    <a:srgbClr val="000066"/>
                  </a:solidFill>
                  <a:latin typeface="Georgia" pitchFamily="18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8698E049-DF5A-2105-8C54-9F66F00F95B5}"/>
                </a:ext>
              </a:extLst>
            </p:cNvPr>
            <p:cNvSpPr txBox="1"/>
            <p:nvPr/>
          </p:nvSpPr>
          <p:spPr>
            <a:xfrm>
              <a:off x="10742510" y="3163404"/>
              <a:ext cx="649507" cy="18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eorgia" pitchFamily="18" charset="0"/>
                </a:rPr>
                <a:t>07</a:t>
              </a:r>
            </a:p>
          </p:txBody>
        </p:sp>
      </p:grpSp>
      <p:pic>
        <p:nvPicPr>
          <p:cNvPr id="1026" name="Picture 2" descr="C:\Users\Ноутбук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3420000" cy="25650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Ноутбук\Desktop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999" y="1882839"/>
            <a:ext cx="3420000" cy="25650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Ноутбук\Desktop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49080"/>
            <a:ext cx="3456000" cy="2592000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1948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532</Words>
  <Application>Microsoft Office PowerPoint</Application>
  <PresentationFormat>Экран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itel</dc:creator>
  <cp:lastModifiedBy>Ноутбук</cp:lastModifiedBy>
  <cp:revision>74</cp:revision>
  <dcterms:created xsi:type="dcterms:W3CDTF">2024-12-02T13:04:02Z</dcterms:created>
  <dcterms:modified xsi:type="dcterms:W3CDTF">2025-11-20T19:22:02Z</dcterms:modified>
</cp:coreProperties>
</file>